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3"/>
  </p:notesMasterIdLst>
  <p:sldIdLst>
    <p:sldId id="1309" r:id="rId6"/>
    <p:sldId id="1317" r:id="rId7"/>
    <p:sldId id="1316" r:id="rId8"/>
    <p:sldId id="1315" r:id="rId9"/>
    <p:sldId id="1314" r:id="rId10"/>
    <p:sldId id="1313" r:id="rId11"/>
    <p:sldId id="1312" r:id="rId12"/>
    <p:sldId id="1311" r:id="rId13"/>
    <p:sldId id="1310" r:id="rId14"/>
    <p:sldId id="1353" r:id="rId15"/>
    <p:sldId id="1366" r:id="rId16"/>
    <p:sldId id="1367" r:id="rId17"/>
    <p:sldId id="1365" r:id="rId18"/>
    <p:sldId id="1364" r:id="rId19"/>
    <p:sldId id="1363" r:id="rId20"/>
    <p:sldId id="1362" r:id="rId21"/>
    <p:sldId id="1361" r:id="rId22"/>
    <p:sldId id="1360" r:id="rId23"/>
    <p:sldId id="1359" r:id="rId24"/>
    <p:sldId id="1358" r:id="rId25"/>
    <p:sldId id="1357" r:id="rId26"/>
    <p:sldId id="1356" r:id="rId27"/>
    <p:sldId id="1352" r:id="rId28"/>
    <p:sldId id="1271" r:id="rId29"/>
    <p:sldId id="1252" r:id="rId30"/>
    <p:sldId id="1246" r:id="rId31"/>
    <p:sldId id="1281" r:id="rId32"/>
    <p:sldId id="1369" r:id="rId33"/>
    <p:sldId id="1368" r:id="rId34"/>
    <p:sldId id="1272" r:id="rId35"/>
    <p:sldId id="1278" r:id="rId36"/>
    <p:sldId id="1279" r:id="rId37"/>
    <p:sldId id="1239" r:id="rId38"/>
    <p:sldId id="1240" r:id="rId39"/>
    <p:sldId id="1241" r:id="rId40"/>
    <p:sldId id="1244" r:id="rId41"/>
    <p:sldId id="1247" r:id="rId42"/>
    <p:sldId id="1248" r:id="rId43"/>
    <p:sldId id="1243" r:id="rId44"/>
    <p:sldId id="1249" r:id="rId45"/>
    <p:sldId id="1250" r:id="rId46"/>
    <p:sldId id="1251" r:id="rId47"/>
    <p:sldId id="1242" r:id="rId48"/>
    <p:sldId id="1253" r:id="rId49"/>
    <p:sldId id="1245" r:id="rId50"/>
    <p:sldId id="1210" r:id="rId51"/>
    <p:sldId id="1216" r:id="rId52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hard Beutler" initials="BB" lastIdx="2" clrIdx="0">
    <p:extLst>
      <p:ext uri="{19B8F6BF-5375-455C-9EA6-DF929625EA0E}">
        <p15:presenceInfo xmlns:p15="http://schemas.microsoft.com/office/powerpoint/2012/main" userId="S::bernhard.beutler@bbzsogr.ch::d18316f7-b9b3-4984-a8ce-d7e3c5e5cd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5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3946" autoAdjust="0"/>
  </p:normalViewPr>
  <p:slideViewPr>
    <p:cSldViewPr>
      <p:cViewPr varScale="1">
        <p:scale>
          <a:sx n="104" d="100"/>
          <a:sy n="104" d="100"/>
        </p:scale>
        <p:origin x="113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Froidevaux" userId="65876329-fc90-4fea-8bc5-8299543b0cef" providerId="ADAL" clId="{07F197B5-640E-4171-8634-23FCA3DAA17B}"/>
    <pc:docChg chg="undo custSel addSld delSld modSld">
      <pc:chgData name="Thomas Froidevaux" userId="65876329-fc90-4fea-8bc5-8299543b0cef" providerId="ADAL" clId="{07F197B5-640E-4171-8634-23FCA3DAA17B}" dt="2022-09-12T14:33:29.794" v="536" actId="6549"/>
      <pc:docMkLst>
        <pc:docMk/>
      </pc:docMkLst>
      <pc:sldChg chg="addSp modSp mod">
        <pc:chgData name="Thomas Froidevaux" userId="65876329-fc90-4fea-8bc5-8299543b0cef" providerId="ADAL" clId="{07F197B5-640E-4171-8634-23FCA3DAA17B}" dt="2022-09-12T14:33:29.794" v="536" actId="6549"/>
        <pc:sldMkLst>
          <pc:docMk/>
          <pc:sldMk cId="1675057792" sldId="1243"/>
        </pc:sldMkLst>
        <pc:spChg chg="add mod">
          <ac:chgData name="Thomas Froidevaux" userId="65876329-fc90-4fea-8bc5-8299543b0cef" providerId="ADAL" clId="{07F197B5-640E-4171-8634-23FCA3DAA17B}" dt="2022-09-12T14:33:29.794" v="536" actId="6549"/>
          <ac:spMkLst>
            <pc:docMk/>
            <pc:sldMk cId="1675057792" sldId="1243"/>
            <ac:spMk id="3" creationId="{01DE89A6-E681-B428-9674-660C0A012ACC}"/>
          </ac:spMkLst>
        </pc:spChg>
      </pc:sldChg>
      <pc:sldChg chg="modSp mod">
        <pc:chgData name="Thomas Froidevaux" userId="65876329-fc90-4fea-8bc5-8299543b0cef" providerId="ADAL" clId="{07F197B5-640E-4171-8634-23FCA3DAA17B}" dt="2022-09-12T14:27:27.357" v="61" actId="1076"/>
        <pc:sldMkLst>
          <pc:docMk/>
          <pc:sldMk cId="3331309220" sldId="1279"/>
        </pc:sldMkLst>
        <pc:picChg chg="mod">
          <ac:chgData name="Thomas Froidevaux" userId="65876329-fc90-4fea-8bc5-8299543b0cef" providerId="ADAL" clId="{07F197B5-640E-4171-8634-23FCA3DAA17B}" dt="2022-09-12T14:27:27.357" v="61" actId="1076"/>
          <ac:picMkLst>
            <pc:docMk/>
            <pc:sldMk cId="3331309220" sldId="1279"/>
            <ac:picMk id="12" creationId="{2FB69355-A6EE-7D40-9130-47FE7CA193EB}"/>
          </ac:picMkLst>
        </pc:picChg>
        <pc:picChg chg="mod">
          <ac:chgData name="Thomas Froidevaux" userId="65876329-fc90-4fea-8bc5-8299543b0cef" providerId="ADAL" clId="{07F197B5-640E-4171-8634-23FCA3DAA17B}" dt="2022-09-12T14:27:27.357" v="61" actId="1076"/>
          <ac:picMkLst>
            <pc:docMk/>
            <pc:sldMk cId="3331309220" sldId="1279"/>
            <ac:picMk id="14" creationId="{074BC055-ABDD-88FB-B258-DE5012451E23}"/>
          </ac:picMkLst>
        </pc:picChg>
        <pc:picChg chg="mod">
          <ac:chgData name="Thomas Froidevaux" userId="65876329-fc90-4fea-8bc5-8299543b0cef" providerId="ADAL" clId="{07F197B5-640E-4171-8634-23FCA3DAA17B}" dt="2022-09-12T14:27:27.357" v="61" actId="1076"/>
          <ac:picMkLst>
            <pc:docMk/>
            <pc:sldMk cId="3331309220" sldId="1279"/>
            <ac:picMk id="16" creationId="{70ED1920-1967-14E6-1A7F-EFD2E01943B7}"/>
          </ac:picMkLst>
        </pc:picChg>
        <pc:picChg chg="mod">
          <ac:chgData name="Thomas Froidevaux" userId="65876329-fc90-4fea-8bc5-8299543b0cef" providerId="ADAL" clId="{07F197B5-640E-4171-8634-23FCA3DAA17B}" dt="2022-09-12T14:27:27.357" v="61" actId="1076"/>
          <ac:picMkLst>
            <pc:docMk/>
            <pc:sldMk cId="3331309220" sldId="1279"/>
            <ac:picMk id="19" creationId="{3FC8AE28-753F-9AC6-0A88-42046CDEFAC2}"/>
          </ac:picMkLst>
        </pc:picChg>
        <pc:picChg chg="mod">
          <ac:chgData name="Thomas Froidevaux" userId="65876329-fc90-4fea-8bc5-8299543b0cef" providerId="ADAL" clId="{07F197B5-640E-4171-8634-23FCA3DAA17B}" dt="2022-09-12T14:27:27.357" v="61" actId="1076"/>
          <ac:picMkLst>
            <pc:docMk/>
            <pc:sldMk cId="3331309220" sldId="1279"/>
            <ac:picMk id="20" creationId="{31964967-C2BF-756F-A338-FFE8581CC6DB}"/>
          </ac:picMkLst>
        </pc:picChg>
      </pc:sldChg>
      <pc:sldChg chg="addSp delSp modSp add del mod">
        <pc:chgData name="Thomas Froidevaux" userId="65876329-fc90-4fea-8bc5-8299543b0cef" providerId="ADAL" clId="{07F197B5-640E-4171-8634-23FCA3DAA17B}" dt="2022-09-12T14:18:28.662" v="16" actId="1076"/>
        <pc:sldMkLst>
          <pc:docMk/>
          <pc:sldMk cId="3049906057" sldId="1281"/>
        </pc:sldMkLst>
        <pc:spChg chg="add del mod">
          <ac:chgData name="Thomas Froidevaux" userId="65876329-fc90-4fea-8bc5-8299543b0cef" providerId="ADAL" clId="{07F197B5-640E-4171-8634-23FCA3DAA17B}" dt="2022-09-12T14:16:27.521" v="6" actId="478"/>
          <ac:spMkLst>
            <pc:docMk/>
            <pc:sldMk cId="3049906057" sldId="1281"/>
            <ac:spMk id="4" creationId="{EC6C8406-1B1D-F9C6-3398-FEBCFA16CD5F}"/>
          </ac:spMkLst>
        </pc:spChg>
        <pc:spChg chg="del">
          <ac:chgData name="Thomas Froidevaux" userId="65876329-fc90-4fea-8bc5-8299543b0cef" providerId="ADAL" clId="{07F197B5-640E-4171-8634-23FCA3DAA17B}" dt="2022-09-12T14:16:19.928" v="3" actId="478"/>
          <ac:spMkLst>
            <pc:docMk/>
            <pc:sldMk cId="3049906057" sldId="1281"/>
            <ac:spMk id="7" creationId="{2EF124AC-2A63-BC9C-4AED-EC1A0FE4F083}"/>
          </ac:spMkLst>
        </pc:spChg>
        <pc:spChg chg="del">
          <ac:chgData name="Thomas Froidevaux" userId="65876329-fc90-4fea-8bc5-8299543b0cef" providerId="ADAL" clId="{07F197B5-640E-4171-8634-23FCA3DAA17B}" dt="2022-09-12T14:16:21.962" v="4" actId="478"/>
          <ac:spMkLst>
            <pc:docMk/>
            <pc:sldMk cId="3049906057" sldId="1281"/>
            <ac:spMk id="8" creationId="{912C1149-1201-7661-3B99-D2C79E0B453B}"/>
          </ac:spMkLst>
        </pc:spChg>
        <pc:picChg chg="del">
          <ac:chgData name="Thomas Froidevaux" userId="65876329-fc90-4fea-8bc5-8299543b0cef" providerId="ADAL" clId="{07F197B5-640E-4171-8634-23FCA3DAA17B}" dt="2022-09-12T14:16:30.402" v="7" actId="478"/>
          <ac:picMkLst>
            <pc:docMk/>
            <pc:sldMk cId="3049906057" sldId="1281"/>
            <ac:picMk id="3" creationId="{A33A2802-8270-EE8C-EE4E-A5F5F11536D8}"/>
          </ac:picMkLst>
        </pc:picChg>
        <pc:picChg chg="del">
          <ac:chgData name="Thomas Froidevaux" userId="65876329-fc90-4fea-8bc5-8299543b0cef" providerId="ADAL" clId="{07F197B5-640E-4171-8634-23FCA3DAA17B}" dt="2022-09-12T14:16:23.998" v="5" actId="478"/>
          <ac:picMkLst>
            <pc:docMk/>
            <pc:sldMk cId="3049906057" sldId="1281"/>
            <ac:picMk id="5" creationId="{2CB9F507-AAB7-F172-7B8B-9D058284D433}"/>
          </ac:picMkLst>
        </pc:picChg>
        <pc:picChg chg="add del mod">
          <ac:chgData name="Thomas Froidevaux" userId="65876329-fc90-4fea-8bc5-8299543b0cef" providerId="ADAL" clId="{07F197B5-640E-4171-8634-23FCA3DAA17B}" dt="2022-09-12T14:16:48.995" v="10" actId="478"/>
          <ac:picMkLst>
            <pc:docMk/>
            <pc:sldMk cId="3049906057" sldId="1281"/>
            <ac:picMk id="10" creationId="{EA4829F1-D999-6845-7775-558ADB9B4FBA}"/>
          </ac:picMkLst>
        </pc:picChg>
        <pc:picChg chg="add mod">
          <ac:chgData name="Thomas Froidevaux" userId="65876329-fc90-4fea-8bc5-8299543b0cef" providerId="ADAL" clId="{07F197B5-640E-4171-8634-23FCA3DAA17B}" dt="2022-09-12T14:17:44.750" v="14" actId="14100"/>
          <ac:picMkLst>
            <pc:docMk/>
            <pc:sldMk cId="3049906057" sldId="1281"/>
            <ac:picMk id="12" creationId="{D5DC958B-4D83-5B87-4B50-01879C6A70E8}"/>
          </ac:picMkLst>
        </pc:picChg>
        <pc:picChg chg="add mod">
          <ac:chgData name="Thomas Froidevaux" userId="65876329-fc90-4fea-8bc5-8299543b0cef" providerId="ADAL" clId="{07F197B5-640E-4171-8634-23FCA3DAA17B}" dt="2022-09-12T14:18:28.662" v="16" actId="1076"/>
          <ac:picMkLst>
            <pc:docMk/>
            <pc:sldMk cId="3049906057" sldId="1281"/>
            <ac:picMk id="14" creationId="{AAF26CCF-F451-AAE6-89D0-1241AD2EEF14}"/>
          </ac:picMkLst>
        </pc:picChg>
      </pc:sldChg>
      <pc:sldChg chg="add">
        <pc:chgData name="Thomas Froidevaux" userId="65876329-fc90-4fea-8bc5-8299543b0cef" providerId="ADAL" clId="{07F197B5-640E-4171-8634-23FCA3DAA17B}" dt="2022-09-12T14:15:46.809" v="0" actId="2890"/>
        <pc:sldMkLst>
          <pc:docMk/>
          <pc:sldMk cId="3123493916" sldId="1368"/>
        </pc:sldMkLst>
      </pc:sldChg>
      <pc:sldChg chg="addSp delSp modSp new mod">
        <pc:chgData name="Thomas Froidevaux" userId="65876329-fc90-4fea-8bc5-8299543b0cef" providerId="ADAL" clId="{07F197B5-640E-4171-8634-23FCA3DAA17B}" dt="2022-09-12T14:25:50.742" v="60" actId="9405"/>
        <pc:sldMkLst>
          <pc:docMk/>
          <pc:sldMk cId="2724262329" sldId="1369"/>
        </pc:sldMkLst>
        <pc:spChg chg="del">
          <ac:chgData name="Thomas Froidevaux" userId="65876329-fc90-4fea-8bc5-8299543b0cef" providerId="ADAL" clId="{07F197B5-640E-4171-8634-23FCA3DAA17B}" dt="2022-09-12T14:19:01.818" v="18" actId="478"/>
          <ac:spMkLst>
            <pc:docMk/>
            <pc:sldMk cId="2724262329" sldId="1369"/>
            <ac:spMk id="2" creationId="{05595748-CA31-048A-1F46-2D7AD06B145F}"/>
          </ac:spMkLst>
        </pc:spChg>
        <pc:spChg chg="del">
          <ac:chgData name="Thomas Froidevaux" userId="65876329-fc90-4fea-8bc5-8299543b0cef" providerId="ADAL" clId="{07F197B5-640E-4171-8634-23FCA3DAA17B}" dt="2022-09-12T14:19:04.235" v="19" actId="478"/>
          <ac:spMkLst>
            <pc:docMk/>
            <pc:sldMk cId="2724262329" sldId="1369"/>
            <ac:spMk id="3" creationId="{8681B7CA-1494-4F2A-3552-5C0BA27E6075}"/>
          </ac:spMkLst>
        </pc:spChg>
        <pc:spChg chg="mod">
          <ac:chgData name="Thomas Froidevaux" userId="65876329-fc90-4fea-8bc5-8299543b0cef" providerId="ADAL" clId="{07F197B5-640E-4171-8634-23FCA3DAA17B}" dt="2022-09-12T14:21:52.276" v="37" actId="1076"/>
          <ac:spMkLst>
            <pc:docMk/>
            <pc:sldMk cId="2724262329" sldId="1369"/>
            <ac:spMk id="4" creationId="{F56E2C8F-0F8E-752E-18C0-542C81EBE62E}"/>
          </ac:spMkLst>
        </pc:spChg>
        <pc:spChg chg="add del mod">
          <ac:chgData name="Thomas Froidevaux" userId="65876329-fc90-4fea-8bc5-8299543b0cef" providerId="ADAL" clId="{07F197B5-640E-4171-8634-23FCA3DAA17B}" dt="2022-09-12T14:22:31.435" v="44"/>
          <ac:spMkLst>
            <pc:docMk/>
            <pc:sldMk cId="2724262329" sldId="1369"/>
            <ac:spMk id="13" creationId="{2FC6E1DD-B008-224A-589A-8AD22FAC5C9E}"/>
          </ac:spMkLst>
        </pc:spChg>
        <pc:spChg chg="add del mod">
          <ac:chgData name="Thomas Froidevaux" userId="65876329-fc90-4fea-8bc5-8299543b0cef" providerId="ADAL" clId="{07F197B5-640E-4171-8634-23FCA3DAA17B}" dt="2022-09-12T14:24:21.187" v="54" actId="478"/>
          <ac:spMkLst>
            <pc:docMk/>
            <pc:sldMk cId="2724262329" sldId="1369"/>
            <ac:spMk id="14" creationId="{07B2B27D-336B-91B2-012B-4D50244CC0AF}"/>
          </ac:spMkLst>
        </pc:spChg>
        <pc:picChg chg="add del mod">
          <ac:chgData name="Thomas Froidevaux" userId="65876329-fc90-4fea-8bc5-8299543b0cef" providerId="ADAL" clId="{07F197B5-640E-4171-8634-23FCA3DAA17B}" dt="2022-09-12T14:20:37.674" v="25" actId="478"/>
          <ac:picMkLst>
            <pc:docMk/>
            <pc:sldMk cId="2724262329" sldId="1369"/>
            <ac:picMk id="7" creationId="{AE50BFDD-C65E-D700-5037-7EE4CDB72CC7}"/>
          </ac:picMkLst>
        </pc:picChg>
        <pc:picChg chg="add mod">
          <ac:chgData name="Thomas Froidevaux" userId="65876329-fc90-4fea-8bc5-8299543b0cef" providerId="ADAL" clId="{07F197B5-640E-4171-8634-23FCA3DAA17B}" dt="2022-09-12T14:21:51.642" v="36" actId="1076"/>
          <ac:picMkLst>
            <pc:docMk/>
            <pc:sldMk cId="2724262329" sldId="1369"/>
            <ac:picMk id="8" creationId="{620B5A20-9B53-DC35-4715-91C0F6B59631}"/>
          </ac:picMkLst>
        </pc:picChg>
        <pc:picChg chg="add mod">
          <ac:chgData name="Thomas Froidevaux" userId="65876329-fc90-4fea-8bc5-8299543b0cef" providerId="ADAL" clId="{07F197B5-640E-4171-8634-23FCA3DAA17B}" dt="2022-09-12T14:21:46.795" v="35" actId="14100"/>
          <ac:picMkLst>
            <pc:docMk/>
            <pc:sldMk cId="2724262329" sldId="1369"/>
            <ac:picMk id="10" creationId="{ACFC42C0-3777-6465-9988-EFCAC64F650D}"/>
          </ac:picMkLst>
        </pc:picChg>
        <pc:picChg chg="add mod">
          <ac:chgData name="Thomas Froidevaux" userId="65876329-fc90-4fea-8bc5-8299543b0cef" providerId="ADAL" clId="{07F197B5-640E-4171-8634-23FCA3DAA17B}" dt="2022-09-12T14:21:41.681" v="34" actId="14100"/>
          <ac:picMkLst>
            <pc:docMk/>
            <pc:sldMk cId="2724262329" sldId="1369"/>
            <ac:picMk id="12" creationId="{157FC9DA-0252-3FB5-5050-EC129A9629B3}"/>
          </ac:picMkLst>
        </pc:picChg>
        <pc:inkChg chg="add del">
          <ac:chgData name="Thomas Froidevaux" userId="65876329-fc90-4fea-8bc5-8299543b0cef" providerId="ADAL" clId="{07F197B5-640E-4171-8634-23FCA3DAA17B}" dt="2022-09-12T14:24:39.361" v="57"/>
          <ac:inkMkLst>
            <pc:docMk/>
            <pc:sldMk cId="2724262329" sldId="1369"/>
            <ac:inkMk id="15" creationId="{821D8DC1-2328-3684-233D-49A27D8F98B4}"/>
          </ac:inkMkLst>
        </pc:inkChg>
        <pc:inkChg chg="add del">
          <ac:chgData name="Thomas Froidevaux" userId="65876329-fc90-4fea-8bc5-8299543b0cef" providerId="ADAL" clId="{07F197B5-640E-4171-8634-23FCA3DAA17B}" dt="2022-09-12T14:24:39.362" v="58"/>
          <ac:inkMkLst>
            <pc:docMk/>
            <pc:sldMk cId="2724262329" sldId="1369"/>
            <ac:inkMk id="16" creationId="{64C534BC-E7BD-2AB5-E9A7-7F74C79E8704}"/>
          </ac:inkMkLst>
        </pc:inkChg>
        <pc:inkChg chg="add">
          <ac:chgData name="Thomas Froidevaux" userId="65876329-fc90-4fea-8bc5-8299543b0cef" providerId="ADAL" clId="{07F197B5-640E-4171-8634-23FCA3DAA17B}" dt="2022-09-12T14:24:47.579" v="59" actId="9405"/>
          <ac:inkMkLst>
            <pc:docMk/>
            <pc:sldMk cId="2724262329" sldId="1369"/>
            <ac:inkMk id="17" creationId="{FD8440D1-633F-B95C-61DB-2A13E56E8397}"/>
          </ac:inkMkLst>
        </pc:inkChg>
        <pc:inkChg chg="add">
          <ac:chgData name="Thomas Froidevaux" userId="65876329-fc90-4fea-8bc5-8299543b0cef" providerId="ADAL" clId="{07F197B5-640E-4171-8634-23FCA3DAA17B}" dt="2022-09-12T14:25:50.742" v="60" actId="9405"/>
          <ac:inkMkLst>
            <pc:docMk/>
            <pc:sldMk cId="2724262329" sldId="1369"/>
            <ac:inkMk id="18" creationId="{6B5BF877-A05E-6BA8-22BC-8177E4B512A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4:24:47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1,'15'0,"168"6,-156-4,0 3,-1 0,0 1,47 19,-52-18,0-1,1 0,0-1,1-2,-1 0,0-1,1-2,26-2,-45 2,191 13,-75-22,-75 4,-36 3,1 0,-1 0,0-1,14-6,35-10,7 14,116 6,-69 2,-103-3,-1 0,1 1,-1 0,0 1,1 0,-1 0,0 0,0 1,0 1,0-1,10 8,-9-7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4:25:50.7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D510-6435-46B0-8516-FC877F0B37FC}" type="datetimeFigureOut">
              <a:rPr lang="de-CH"/>
              <a:pPr>
                <a:defRPr/>
              </a:pPr>
              <a:t>13.09.2022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6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65A877-A2E8-482D-9B3D-66C9755E73D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49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</a:t>
            </a:r>
            <a:r>
              <a:rPr lang="de-CH" baseline="0" dirty="0"/>
              <a:t> je nach Ort aus- oder einblenden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78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</a:t>
            </a:r>
            <a:r>
              <a:rPr lang="de-CH" baseline="0" dirty="0"/>
              <a:t> je nach Ort aus- oder einblenden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850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</a:t>
            </a:r>
            <a:r>
              <a:rPr lang="de-CH" baseline="0" dirty="0"/>
              <a:t> je nach Ort aus- oder einblenden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53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</a:t>
            </a:r>
            <a:r>
              <a:rPr lang="de-CH" baseline="0" dirty="0"/>
              <a:t> je nach Ort aus- oder einblenden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341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</a:t>
            </a:r>
            <a:r>
              <a:rPr lang="de-CH" baseline="0" dirty="0"/>
              <a:t> je nach Ort aus- oder einblenden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965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</a:t>
            </a:r>
            <a:r>
              <a:rPr lang="de-CH" baseline="0" dirty="0"/>
              <a:t> je nach Ort aus- oder einblenden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56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</a:t>
            </a:r>
            <a:r>
              <a:rPr lang="de-CH" baseline="0" dirty="0"/>
              <a:t> je nach Ort aus- oder einblenden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321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EABB-907D-4F18-BF57-D796E1EC24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3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AE87-EB93-4807-A2A1-8F4C6704302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68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069E-7EAA-4F5B-B285-7859DB465C9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11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2F36A40-7F38-ED4E-B8CF-B89303FDB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00" y="4597200"/>
            <a:ext cx="7533000" cy="351238"/>
          </a:xfrm>
        </p:spPr>
        <p:txBody>
          <a:bodyPr anchor="t" anchorCtr="0"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600" y="5004000"/>
            <a:ext cx="7533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2041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4B8ABA8-E15C-1A48-9F29-4667719340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00" y="4597200"/>
            <a:ext cx="7533000" cy="351238"/>
          </a:xfrm>
        </p:spPr>
        <p:txBody>
          <a:bodyPr anchor="t" anchorCtr="0"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600" y="5004000"/>
            <a:ext cx="7533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FF796B-1EE0-974B-8664-55132F2781F4}"/>
              </a:ext>
            </a:extLst>
          </p:cNvPr>
          <p:cNvSpPr txBox="1"/>
          <p:nvPr userDrawn="1"/>
        </p:nvSpPr>
        <p:spPr>
          <a:xfrm>
            <a:off x="1344600" y="5575177"/>
            <a:ext cx="7533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</a:rPr>
              <a:t>13. September 2022</a:t>
            </a:fld>
            <a:endParaRPr lang="de-CH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806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C76A99B-10BE-1C4D-AFDE-411EA024C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00" y="4597200"/>
            <a:ext cx="7533000" cy="351238"/>
          </a:xfrm>
        </p:spPr>
        <p:txBody>
          <a:bodyPr anchor="t" anchorCtr="0"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600" y="5004000"/>
            <a:ext cx="7533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FF796B-1EE0-974B-8664-55132F2781F4}"/>
              </a:ext>
            </a:extLst>
          </p:cNvPr>
          <p:cNvSpPr txBox="1"/>
          <p:nvPr userDrawn="1"/>
        </p:nvSpPr>
        <p:spPr>
          <a:xfrm>
            <a:off x="1344600" y="5575177"/>
            <a:ext cx="7533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</a:rPr>
              <a:t>13. September 2022</a:t>
            </a:fld>
            <a:endParaRPr lang="de-CH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277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Werbewirksam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8815C96-0739-614D-970B-0EC922E13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Grafik 6" descr="Ein Bild, das Person, computer, sitzend, Computer enthält.&#10;&#10;Automatisch generierte Beschreibung">
            <a:extLst>
              <a:ext uri="{FF2B5EF4-FFF2-40B4-BE49-F238E27FC236}">
                <a16:creationId xmlns:a16="http://schemas.microsoft.com/office/drawing/2014/main" id="{084085AD-CB0E-E249-B009-08F53C14D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2675" y="0"/>
            <a:ext cx="2981325" cy="4470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00" y="4597200"/>
            <a:ext cx="7533000" cy="351238"/>
          </a:xfrm>
        </p:spPr>
        <p:txBody>
          <a:bodyPr anchor="t" anchorCtr="0"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25101-F84B-2445-B996-427B8B4A8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600" y="5004000"/>
            <a:ext cx="7533000" cy="351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FF796B-1EE0-974B-8664-55132F2781F4}"/>
              </a:ext>
            </a:extLst>
          </p:cNvPr>
          <p:cNvSpPr txBox="1"/>
          <p:nvPr userDrawn="1"/>
        </p:nvSpPr>
        <p:spPr>
          <a:xfrm>
            <a:off x="1344600" y="5575177"/>
            <a:ext cx="7533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C2B5085-0800-694C-AB63-470DCEB805A5}" type="datetime4">
              <a:rPr lang="de-CH" sz="1200" smtClean="0">
                <a:solidFill>
                  <a:schemeClr val="bg1"/>
                </a:solidFill>
              </a:rPr>
              <a:t>13. September 2022</a:t>
            </a:fld>
            <a:endParaRPr lang="de-CH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571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1" y="1224000"/>
            <a:ext cx="83349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990600" cy="863600"/>
          </a:xfrm>
          <a:prstGeom prst="rect">
            <a:avLst/>
          </a:prstGeom>
        </p:spPr>
      </p:pic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6D740E1-793B-4049-93A7-394D4A6D3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1"/>
            <a:ext cx="432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350"/>
              </a:lnSpc>
              <a:defRPr sz="9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256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9476F43-BAD1-5F47-9194-F5C0BD930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1" y="1224000"/>
            <a:ext cx="6164099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990600" cy="8636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15816-46C0-9B44-A432-4E63A10B4D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9100" y="1224000"/>
            <a:ext cx="20358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350"/>
              </a:lnSpc>
              <a:spcBef>
                <a:spcPts val="0"/>
              </a:spcBef>
              <a:defRPr sz="900"/>
            </a:lvl1pPr>
            <a:lvl2pPr>
              <a:lnSpc>
                <a:spcPts val="1350"/>
              </a:lnSpc>
              <a:spcBef>
                <a:spcPts val="150"/>
              </a:spcBef>
              <a:defRPr sz="900"/>
            </a:lvl2pPr>
            <a:lvl3pPr>
              <a:lnSpc>
                <a:spcPts val="1350"/>
              </a:lnSpc>
              <a:spcBef>
                <a:spcPts val="150"/>
              </a:spcBef>
              <a:defRPr sz="900"/>
            </a:lvl3pPr>
            <a:lvl4pPr>
              <a:lnSpc>
                <a:spcPts val="1350"/>
              </a:lnSpc>
              <a:spcBef>
                <a:spcPts val="150"/>
              </a:spcBef>
              <a:defRPr sz="900"/>
            </a:lvl4pPr>
            <a:lvl5pPr>
              <a:lnSpc>
                <a:spcPts val="1350"/>
              </a:lnSpc>
              <a:spcBef>
                <a:spcPts val="150"/>
              </a:spcBef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63713C7-6471-9147-B3CF-3BF0474DE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1"/>
            <a:ext cx="432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350"/>
              </a:lnSpc>
              <a:defRPr sz="9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5794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und Randspal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990600" cy="863600"/>
          </a:xfrm>
          <a:prstGeom prst="rect">
            <a:avLst/>
          </a:prstGeo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1" y="1223913"/>
            <a:ext cx="6169172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15F5EEE-69CD-3340-8446-6862E9213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9100" y="1224000"/>
            <a:ext cx="2035800" cy="4680000"/>
          </a:xfrm>
          <a:prstGeom prst="rect">
            <a:avLst/>
          </a:prstGeom>
        </p:spPr>
        <p:txBody>
          <a:bodyPr/>
          <a:lstStyle>
            <a:lvl1pPr>
              <a:lnSpc>
                <a:spcPts val="1350"/>
              </a:lnSpc>
              <a:spcBef>
                <a:spcPts val="0"/>
              </a:spcBef>
              <a:defRPr sz="900"/>
            </a:lvl1pPr>
            <a:lvl2pPr>
              <a:lnSpc>
                <a:spcPts val="1350"/>
              </a:lnSpc>
              <a:spcBef>
                <a:spcPts val="150"/>
              </a:spcBef>
              <a:defRPr sz="900"/>
            </a:lvl2pPr>
            <a:lvl3pPr>
              <a:lnSpc>
                <a:spcPts val="1350"/>
              </a:lnSpc>
              <a:spcBef>
                <a:spcPts val="150"/>
              </a:spcBef>
              <a:defRPr sz="900"/>
            </a:lvl3pPr>
            <a:lvl4pPr>
              <a:lnSpc>
                <a:spcPts val="1350"/>
              </a:lnSpc>
              <a:spcBef>
                <a:spcPts val="150"/>
              </a:spcBef>
              <a:defRPr sz="900"/>
            </a:lvl4pPr>
            <a:lvl5pPr>
              <a:lnSpc>
                <a:spcPts val="1350"/>
              </a:lnSpc>
              <a:spcBef>
                <a:spcPts val="150"/>
              </a:spcBef>
              <a:defRPr sz="9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1364943-0F87-004E-8BC7-421E7C5B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1"/>
            <a:ext cx="432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350"/>
              </a:lnSpc>
              <a:defRPr sz="9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810668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Bild / Grafik Arbeitswirksam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D88C-4018-C34E-8782-84C3B5BF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521C68-D72F-B24B-9234-CB2DB3D36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4400"/>
            <a:ext cx="990600" cy="863600"/>
          </a:xfrm>
          <a:prstGeom prst="rect">
            <a:avLst/>
          </a:prstGeo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4313030-D797-2547-BE71-1257F05232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1" y="1223913"/>
            <a:ext cx="8334900" cy="4680000"/>
          </a:xfrm>
          <a:prstGeom prst="rect">
            <a:avLst/>
          </a:prstGeom>
          <a:solidFill>
            <a:srgbClr val="000000">
              <a:alpha val="14902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Bilder/Grafiken hinzufügen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4276E6F-F45C-1640-8E5F-EECE0468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1"/>
            <a:ext cx="432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350"/>
              </a:lnSpc>
              <a:defRPr sz="9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136106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6D06-D71D-463E-937C-F8E2D493400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4546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0C4399-EF68-9340-A958-C8DC9EBA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92481"/>
            <a:ext cx="8334900" cy="1273039"/>
          </a:xfrm>
        </p:spPr>
        <p:txBody>
          <a:bodyPr anchor="ctr" anchorCtr="0"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22715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B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C1E56B9-6B64-624C-B39D-A8614B8C6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92481"/>
            <a:ext cx="8334900" cy="1273039"/>
          </a:xfrm>
        </p:spPr>
        <p:txBody>
          <a:bodyPr anchor="ctr" anchorCtr="0"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50789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Werbewirksam 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F14A46A-4815-7E46-A91B-CD0DFF33C07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DBF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EF247E4-B983-8045-85D5-4931C159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92481"/>
            <a:ext cx="8334900" cy="1273039"/>
          </a:xfrm>
        </p:spPr>
        <p:txBody>
          <a:bodyPr anchor="ctr" anchorCtr="0"/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639781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Werbewirk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9D90778-7979-B246-8CA0-A44B75128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3385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1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BA7B-70A1-409C-BC54-ADACB535C5B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59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7D8F-5CE2-4361-98CA-3A37C47C761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574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81B98-515D-4132-A6A8-3D50C5FED04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55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10FC-AF14-4729-99D5-A40809D01C0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4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ED96-8D72-4E7A-8B82-64CADAD667E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826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10D5-02F0-4F96-85B7-DE6D86E83CB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790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54CE-65CA-4698-BBE0-A915B6E5AB3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41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57" y="332656"/>
            <a:ext cx="21574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CB1C94-28EB-434C-B4D8-DA692A929E2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5" y="167715"/>
            <a:ext cx="1117310" cy="1180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8D566F-4427-4045-B85A-28823E79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46CDAC-CB8A-DE42-9912-68E40D94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224000"/>
            <a:ext cx="83349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B4F62-AC68-594E-B5D8-A3B562F2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451"/>
            <a:ext cx="432000" cy="1897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350"/>
              </a:lnSpc>
              <a:defRPr sz="900">
                <a:solidFill>
                  <a:srgbClr val="28465A"/>
                </a:solidFill>
              </a:defRPr>
            </a:lvl1pPr>
          </a:lstStyle>
          <a:p>
            <a:fld id="{208DA8C3-C42B-9A42-8EE5-4A20E5B7F45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60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hf hdr="0" ftr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25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1650"/>
        </a:lnSpc>
        <a:spcBef>
          <a:spcPts val="0"/>
        </a:spcBef>
        <a:buClr>
          <a:srgbClr val="28465A"/>
        </a:buClr>
        <a:buFont typeface="Symbol" pitchFamily="2" charset="2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000" indent="-135000" algn="l" defTabSz="685800" rtl="0" eaLnBrk="1" latinLnBrk="0" hangingPunct="1">
        <a:lnSpc>
          <a:spcPts val="1650"/>
        </a:lnSpc>
        <a:spcBef>
          <a:spcPts val="375"/>
        </a:spcBef>
        <a:buClr>
          <a:srgbClr val="28465A"/>
        </a:buClr>
        <a:buFont typeface="Symbol" pitchFamily="2" charset="2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35000" algn="l" defTabSz="685800" rtl="0" eaLnBrk="1" latinLnBrk="0" hangingPunct="1">
        <a:lnSpc>
          <a:spcPts val="1650"/>
        </a:lnSpc>
        <a:spcBef>
          <a:spcPts val="375"/>
        </a:spcBef>
        <a:buClr>
          <a:srgbClr val="28465A"/>
        </a:buClr>
        <a:buFont typeface="Symbol" pitchFamily="2" charset="2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lnSpc>
          <a:spcPts val="1650"/>
        </a:lnSpc>
        <a:spcBef>
          <a:spcPts val="375"/>
        </a:spcBef>
        <a:buClr>
          <a:srgbClr val="28465A"/>
        </a:buClr>
        <a:buFont typeface="Symbol" pitchFamily="2" charset="2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ts val="1650"/>
        </a:lnSpc>
        <a:spcBef>
          <a:spcPts val="375"/>
        </a:spcBef>
        <a:buClr>
          <a:srgbClr val="28465A"/>
        </a:buClr>
        <a:buFont typeface="Symbol" pitchFamily="2" charset="2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kkab.ch/download/beurteilungsinstrumente/?wpdmdl=6691&amp;refresh=62fb386ee654e1660631150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customXml" Target="../ink/ink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customXml" Target="../ink/ink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683568" y="2141979"/>
            <a:ext cx="77048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4400" dirty="0"/>
              <a:t>Herzlich willkommen zur Informationsveranstaltung</a:t>
            </a:r>
          </a:p>
          <a:p>
            <a:pPr algn="ctr"/>
            <a:endParaRPr lang="de-CH" sz="4400" dirty="0"/>
          </a:p>
          <a:p>
            <a:pPr algn="ctr"/>
            <a:r>
              <a:rPr lang="de-CH" sz="2800" dirty="0"/>
              <a:t>ABMH, BBZ Olten, BBZ Solothurn-Grenchen, SKAAB</a:t>
            </a:r>
          </a:p>
          <a:p>
            <a:pPr algn="ctr"/>
            <a:endParaRPr lang="de-CH" sz="4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004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1BB355-26B2-4D5D-B352-8C3320CA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8" y="1382589"/>
            <a:ext cx="8510754" cy="701101"/>
          </a:xfrm>
          <a:prstGeom prst="rect">
            <a:avLst/>
          </a:prstGeom>
        </p:spPr>
      </p:pic>
      <p:graphicFrame>
        <p:nvGraphicFramePr>
          <p:cNvPr id="11" name="Tabelle 5">
            <a:extLst>
              <a:ext uri="{FF2B5EF4-FFF2-40B4-BE49-F238E27FC236}">
                <a16:creationId xmlns:a16="http://schemas.microsoft.com/office/drawing/2014/main" id="{9A378FCA-13E8-41E2-B236-61EEB7806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697360"/>
              </p:ext>
            </p:extLst>
          </p:nvPr>
        </p:nvGraphicFramePr>
        <p:xfrm>
          <a:off x="539552" y="1916832"/>
          <a:ext cx="8412420" cy="3766800"/>
        </p:xfrm>
        <a:graphic>
          <a:graphicData uri="http://schemas.openxmlformats.org/drawingml/2006/table">
            <a:tbl>
              <a:tblPr firstRow="1" bandRow="1"/>
              <a:tblGrid>
                <a:gridCol w="156210">
                  <a:extLst>
                    <a:ext uri="{9D8B030D-6E8A-4147-A177-3AD203B41FA5}">
                      <a16:colId xmlns:a16="http://schemas.microsoft.com/office/drawing/2014/main" val="1378759307"/>
                    </a:ext>
                  </a:extLst>
                </a:gridCol>
                <a:gridCol w="1134000">
                  <a:extLst>
                    <a:ext uri="{9D8B030D-6E8A-4147-A177-3AD203B41FA5}">
                      <a16:colId xmlns:a16="http://schemas.microsoft.com/office/drawing/2014/main" val="2580181904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847844139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3628923376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184606412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743888381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3554791741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649513055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468132966"/>
                    </a:ext>
                  </a:extLst>
                </a:gridCol>
              </a:tblGrid>
              <a:tr h="2673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Handlungs-kompetenzbereiche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Handlungskompetenzen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F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7045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dirty="0"/>
                        <a:t>Handeln in agilen Arbeits- und Organisationsformen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/>
                        <a:t>a1</a:t>
                      </a:r>
                      <a:r>
                        <a:rPr lang="de-CH" sz="700" b="0" dirty="0"/>
                        <a:t>: Kaufmännische Kompetenzentwicklung überprüfen und weiter-entwickeln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/>
                        <a:t>a2</a:t>
                      </a:r>
                      <a:r>
                        <a:rPr lang="de-CH" sz="700" dirty="0"/>
                        <a:t>: Netzwerke im kaufmännischen Bereich aufbauen und nutzen</a:t>
                      </a:r>
                      <a:endParaRPr lang="de-CH" sz="700" b="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a3</a:t>
                      </a:r>
                      <a:r>
                        <a:rPr lang="de-CH" sz="700"/>
                        <a:t>: Kaufmännische Aufträge entgegennehmen und bearbeiten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a4</a:t>
                      </a:r>
                      <a:r>
                        <a:rPr lang="de-CH" sz="700"/>
                        <a:t>: Als selbstverantwortliche Person in der Gesellschaft handeln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a5</a:t>
                      </a:r>
                      <a:r>
                        <a:rPr lang="de-CH" sz="700"/>
                        <a:t>: Politische Themen und kulturelles Bewusstsein im Handeln einbeziehen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47339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b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Interagieren in einem vernetzten Arbeitsumfeld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b1</a:t>
                      </a:r>
                      <a:r>
                        <a:rPr lang="de-CH" sz="700"/>
                        <a:t>: In unterschiedlichen Teams zur Bearbeitung kaufmännischer Aufträge zusammenarbeiten und kommunizieren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/>
                        <a:t>b2</a:t>
                      </a:r>
                      <a:r>
                        <a:rPr lang="de-CH" sz="700" dirty="0"/>
                        <a:t>: Schnittstellen in betrieblichen Prozessen koordinieren</a:t>
                      </a:r>
                      <a:endParaRPr lang="de-CH" sz="700" b="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b3</a:t>
                      </a:r>
                      <a:r>
                        <a:rPr lang="de-CH" sz="700"/>
                        <a:t>: In wirtschaftlichen Fachdiskussionen mitdiskutieren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b4</a:t>
                      </a:r>
                      <a:r>
                        <a:rPr lang="de-CH" sz="700"/>
                        <a:t>: Kaufmännische Projektmanagement-aufgaben ausführen und Teilprojekte bearbeiten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b5</a:t>
                      </a:r>
                      <a:r>
                        <a:rPr lang="de-CH" sz="700"/>
                        <a:t>: Betriebliche Veränderungsprozesse mitgestalten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11790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Koordinieren von unternehmerischen Arbeitsprozessen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/>
                        <a:t>c1</a:t>
                      </a:r>
                      <a:r>
                        <a:rPr lang="de-CH" sz="700" dirty="0"/>
                        <a:t>: Aufgaben und Ressourcen im kaufmännischen Arbeitsbereich planen, koordinieren und optimieren</a:t>
                      </a:r>
                      <a:endParaRPr lang="de-CH" sz="700" b="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/>
                        <a:t>c2</a:t>
                      </a:r>
                      <a:r>
                        <a:rPr lang="de-CH" sz="700" dirty="0"/>
                        <a:t>: Kaufmännische Unterstützungsprozesse koordinieren und umsetzen</a:t>
                      </a:r>
                      <a:endParaRPr lang="de-CH" sz="700" b="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c3</a:t>
                      </a:r>
                      <a:r>
                        <a:rPr lang="de-CH" sz="700"/>
                        <a:t>: Betriebliche Prozesse dokumentieren, koordinieren und umsetzen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c4</a:t>
                      </a:r>
                      <a:r>
                        <a:rPr lang="de-CH" sz="700"/>
                        <a:t>: Marketing- und Kommunikationsaktivitäten umsetzen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c5</a:t>
                      </a:r>
                      <a:r>
                        <a:rPr lang="de-CH" sz="700"/>
                        <a:t>: Finanzielle Vorgänge betreuen und kontrollieren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>
                          <a:solidFill>
                            <a:schemeClr val="bg1"/>
                          </a:solidFill>
                        </a:rPr>
                        <a:t>c6</a:t>
                      </a:r>
                      <a:r>
                        <a:rPr lang="de-CH" sz="700">
                          <a:solidFill>
                            <a:schemeClr val="bg1"/>
                          </a:solidFill>
                        </a:rPr>
                        <a:t>: Aufgaben im finanziellen Rechnungswesen bearbeiten (Option «Finanzen»)</a:t>
                      </a:r>
                      <a:endParaRPr lang="de-CH" sz="700" b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73897"/>
                  </a:ext>
                </a:extLst>
              </a:tr>
              <a:tr h="907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Gestalten von Kunden- oder Lieferantenbeziehungen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d1</a:t>
                      </a:r>
                      <a:r>
                        <a:rPr lang="de-CH" sz="700"/>
                        <a:t>: Anliegen von Kunden oder Lieferanten entgegennehmen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d2</a:t>
                      </a:r>
                      <a:r>
                        <a:rPr lang="de-CH" sz="700"/>
                        <a:t>: Informations- und Beratungsgespräche mit Kunden oder Lieferanten führen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d3</a:t>
                      </a:r>
                      <a:r>
                        <a:rPr lang="de-CH" sz="700"/>
                        <a:t>: Verkaufs- und Verhandlungsgespräche mit Kunden oder Lieferanten führen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d4</a:t>
                      </a:r>
                      <a:r>
                        <a:rPr lang="de-CH" sz="700"/>
                        <a:t>: Beziehungen mit Kunden oder Lieferanten pflegen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>
                          <a:solidFill>
                            <a:schemeClr val="bg1"/>
                          </a:solidFill>
                        </a:rPr>
                        <a:t>d5</a:t>
                      </a:r>
                      <a:r>
                        <a:rPr lang="de-CH" sz="700">
                          <a:solidFill>
                            <a:schemeClr val="bg1"/>
                          </a:solidFill>
                        </a:rPr>
                        <a:t>: Anspruchsvolle Beratungs-, Verkaufs- und Verhandlungssituationen mit Kunden oder Lieferanten in der Landessprache gestalten (</a:t>
                      </a:r>
                      <a:r>
                        <a:rPr lang="de-CH" sz="700" b="0">
                          <a:solidFill>
                            <a:schemeClr val="bg1"/>
                          </a:solidFill>
                        </a:rPr>
                        <a:t>Option</a:t>
                      </a:r>
                      <a:r>
                        <a:rPr lang="de-CH" sz="700">
                          <a:solidFill>
                            <a:schemeClr val="bg1"/>
                          </a:solidFill>
                        </a:rPr>
                        <a:t> «Kommunikation in der Landessprache»)</a:t>
                      </a:r>
                      <a:endParaRPr lang="de-CH" sz="700" b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>
                          <a:solidFill>
                            <a:schemeClr val="bg1"/>
                          </a:solidFill>
                        </a:rPr>
                        <a:t>d6</a:t>
                      </a:r>
                      <a:r>
                        <a:rPr lang="de-CH" sz="700">
                          <a:solidFill>
                            <a:schemeClr val="bg1"/>
                          </a:solidFill>
                        </a:rPr>
                        <a:t>: Anspruchsvolle Beratungs-, Verkaufs- und Verhandlungssituationen mit Kunden oder Lieferanten in der Fremdsprache gestalten (Option «Kommunikation in der Fremdsprache»)</a:t>
                      </a:r>
                      <a:endParaRPr lang="de-CH" sz="700" b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787813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Einsetzen von Technologien der digitalen Arbeitswelt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e1</a:t>
                      </a:r>
                      <a:r>
                        <a:rPr lang="de-CH" sz="700"/>
                        <a:t>: Applikationen im kaufmännischen Bereich anwenden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e2</a:t>
                      </a:r>
                      <a:r>
                        <a:rPr lang="de-CH" sz="700"/>
                        <a:t>: Informationen im wirtschaftlichen und kaufmännischen Bereich recherchieren und auswerten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e3</a:t>
                      </a:r>
                      <a:r>
                        <a:rPr lang="de-CH" sz="700"/>
                        <a:t>: Markt- und betriebsbezogene Statistiken und Daten auswerten und aufbereiten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e4</a:t>
                      </a:r>
                      <a:r>
                        <a:rPr lang="de-CH" sz="700"/>
                        <a:t>: Betriebsbezogene Inhalte multimedial aufbereiten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>
                          <a:solidFill>
                            <a:schemeClr val="bg1"/>
                          </a:solidFill>
                        </a:rPr>
                        <a:t>e5</a:t>
                      </a:r>
                      <a:r>
                        <a:rPr lang="de-CH" sz="700">
                          <a:solidFill>
                            <a:schemeClr val="bg1"/>
                          </a:solidFill>
                        </a:rPr>
                        <a:t>: Technologien im kaufmännischen Bereich einrichten und betreuen (Option «Technologie»)</a:t>
                      </a:r>
                      <a:endParaRPr lang="de-CH" sz="700" b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>
                          <a:solidFill>
                            <a:schemeClr val="bg1"/>
                          </a:solidFill>
                        </a:rPr>
                        <a:t>e6</a:t>
                      </a:r>
                      <a:r>
                        <a:rPr lang="de-CH" sz="700" dirty="0">
                          <a:solidFill>
                            <a:schemeClr val="bg1"/>
                          </a:solidFill>
                        </a:rPr>
                        <a:t>: Grosse Datenmengen im Unternehmen auftragsbezogen auswerten (Option «Technologie»)</a:t>
                      </a:r>
                      <a:endParaRPr lang="de-CH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1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08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B7A5C4-0492-49EA-BA0B-33A88AFF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58" y="1455715"/>
            <a:ext cx="8510754" cy="701101"/>
          </a:xfrm>
          <a:prstGeom prst="rect">
            <a:avLst/>
          </a:prstGeom>
        </p:spPr>
      </p:pic>
      <p:graphicFrame>
        <p:nvGraphicFramePr>
          <p:cNvPr id="9" name="Tabelle 5">
            <a:extLst>
              <a:ext uri="{FF2B5EF4-FFF2-40B4-BE49-F238E27FC236}">
                <a16:creationId xmlns:a16="http://schemas.microsoft.com/office/drawing/2014/main" id="{710663FF-9BE9-482C-B2F9-20D4A7A4C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120049"/>
              </p:ext>
            </p:extLst>
          </p:nvPr>
        </p:nvGraphicFramePr>
        <p:xfrm>
          <a:off x="502025" y="2056170"/>
          <a:ext cx="8277420" cy="3400680"/>
        </p:xfrm>
        <a:graphic>
          <a:graphicData uri="http://schemas.openxmlformats.org/drawingml/2006/table">
            <a:tbl>
              <a:tblPr firstRow="1" bandRow="1"/>
              <a:tblGrid>
                <a:gridCol w="156210">
                  <a:extLst>
                    <a:ext uri="{9D8B030D-6E8A-4147-A177-3AD203B41FA5}">
                      <a16:colId xmlns:a16="http://schemas.microsoft.com/office/drawing/2014/main" val="1378759307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580181904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84784413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2892337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8460641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74388838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554791741"/>
                    </a:ext>
                  </a:extLst>
                </a:gridCol>
              </a:tblGrid>
              <a:tr h="1606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Handlungskompetenzbereiche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Handlungskompetenzen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F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7045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Gestalten der beruflichen und persönlichen Entwicklung 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a1</a:t>
                      </a:r>
                      <a:r>
                        <a:rPr lang="de-CH" sz="700"/>
                        <a:t>: Kaufmännische Kompetenzentwicklung überprüfen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a2</a:t>
                      </a:r>
                      <a:r>
                        <a:rPr lang="de-CH" sz="700" b="0"/>
                        <a:t>: Eigene Arbeiten im kaufmännischen Arbeitsalltag organisieren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a3</a:t>
                      </a:r>
                      <a:r>
                        <a:rPr lang="de-CH" sz="700"/>
                        <a:t>: Mit Veränderungen im kauf-männischen Arbeitsbereich umgehen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a4</a:t>
                      </a:r>
                      <a:r>
                        <a:rPr lang="de-CH" sz="700"/>
                        <a:t>: Grundlegende gesellschaftliche und politische Themen im Handeln einbeziehen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47339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b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Kommunizieren mit Personen unterschiedlicher Anspruchsgruppen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/>
                        <a:t>b1</a:t>
                      </a:r>
                      <a:r>
                        <a:rPr lang="de-CH" sz="700" dirty="0"/>
                        <a:t>: Kunden sowie Lieferanten empfangen </a:t>
                      </a:r>
                      <a:endParaRPr lang="de-CH" sz="700" b="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 dirty="0"/>
                        <a:t>b2</a:t>
                      </a:r>
                      <a:r>
                        <a:rPr lang="de-CH" sz="700" dirty="0"/>
                        <a:t>: Anliegen von Kunden sowie Lieferanten entgegennehmen und bearbeiten</a:t>
                      </a:r>
                      <a:endParaRPr lang="de-CH" sz="700" b="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b3</a:t>
                      </a:r>
                      <a:r>
                        <a:rPr lang="de-CH" sz="700"/>
                        <a:t>: Informations- und Beratungsgespräche mit Kunden sowie Lieferanten führen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11790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Zusammenarbeiten in betrieblichen Arbeitsprozessen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c1</a:t>
                      </a:r>
                      <a:r>
                        <a:rPr lang="de-CH" sz="700"/>
                        <a:t>: In unterschiedlichen Teams zur Bearbeitung kaufmännischer Aufträge zusammenarbeiten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c2</a:t>
                      </a:r>
                      <a:r>
                        <a:rPr lang="de-CH" sz="700"/>
                        <a:t>: Schnittstellen in betrieblichen Prozessen unter Anleitung betreuen 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c3</a:t>
                      </a:r>
                      <a:r>
                        <a:rPr lang="de-CH" sz="700"/>
                        <a:t>: Kaufmännische Unterstützungs-prozesse umsetzen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73897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Betreuen von Infrastrukturen und anwenden von Applikationen 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d1</a:t>
                      </a:r>
                      <a:r>
                        <a:rPr lang="de-CH" sz="700"/>
                        <a:t>: Sitzungen und Anlässe organisieren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d2</a:t>
                      </a:r>
                      <a:r>
                        <a:rPr lang="de-CH" sz="700"/>
                        <a:t>: Applikationen im kaufmännischen Bereich anwenden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787813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/>
                        <a:t>Aufbereiten von Informationen und Inhalten</a:t>
                      </a:r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e1</a:t>
                      </a:r>
                      <a:r>
                        <a:rPr lang="de-CH" sz="700"/>
                        <a:t>: Informationen gemäss Auftrag recherchieren 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e2</a:t>
                      </a:r>
                      <a:r>
                        <a:rPr lang="de-CH" sz="700"/>
                        <a:t>: Betriebsbezogene Inhalte aufbereiten 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de-CH" sz="700" b="1"/>
                        <a:t>e3</a:t>
                      </a:r>
                      <a:r>
                        <a:rPr lang="de-CH" sz="700"/>
                        <a:t>: Betriebsbezogene Daten auswerten und aufbereiten </a:t>
                      </a:r>
                      <a:endParaRPr lang="de-CH" sz="700" b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de-CH" sz="700" b="0" dirty="0"/>
                    </a:p>
                  </a:txBody>
                  <a:tcPr marL="27000" marR="27000" marT="27000" marB="270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65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1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9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71D0CC-1B0E-45D9-8C51-9DD00A96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2132856"/>
            <a:ext cx="8333954" cy="3511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79A13C-31C3-4792-B281-5EF4FD11C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632602"/>
            <a:ext cx="1944793" cy="5121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003F89-34D9-4E3F-A787-01E5392A3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566010"/>
            <a:ext cx="1950889" cy="5060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A20EFD4-5263-46E3-99B9-AACF5C090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898" y="4501412"/>
            <a:ext cx="1944793" cy="87180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C8FFA6-2150-4923-9384-0A679C79C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23" y="1503565"/>
            <a:ext cx="851075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1D1EA5-7CCD-4DAD-9018-1672A6BF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1255236"/>
            <a:ext cx="8510754" cy="7011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2835CD-6B89-418D-B172-D0CA2D903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579" y="2185885"/>
            <a:ext cx="688908" cy="688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3AA040-19A6-4569-960C-016ADCF0D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676" y="3415425"/>
            <a:ext cx="682811" cy="6828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9D068BE-49BF-4FE6-AA95-1AE446656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144" y="4869160"/>
            <a:ext cx="682811" cy="682811"/>
          </a:xfrm>
          <a:prstGeom prst="rect">
            <a:avLst/>
          </a:prstGeom>
        </p:spPr>
      </p:pic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008DA12-BCF6-4827-82F6-9B5C8BEBF4A2}"/>
              </a:ext>
            </a:extLst>
          </p:cNvPr>
          <p:cNvSpPr txBox="1">
            <a:spLocks/>
          </p:cNvSpPr>
          <p:nvPr/>
        </p:nvSpPr>
        <p:spPr>
          <a:xfrm>
            <a:off x="540000" y="1927894"/>
            <a:ext cx="8334900" cy="351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Handlungskompetenzorientierung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Konsequente Handlungskompetenzorientierung an den Lernorten Betrieb, Berufsfachschule und ÜK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Am Ende ihrer Ausbildung sind Berufseinsteiger/innen in ihrem Beruf handlungsfähig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Zentrale Arbeitssituationen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stehen im Zentrum, Abkehr von «typischen Ausbildungsfächern»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Lernortkooperation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Branchenübergreifende Handlungskompetenzen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Über alle Lernorte abgestimmte Ausbildungsplanung 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Identische Umsetzungsinstrumente (Praxisauftrag)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Berufskundliche schulische Lernmedien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Digitale Lerndokumentation 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Persönliches Portfolio    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Lernformen und Lernsettings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Selbstorganisiertes, individualisiertes Lernen = Lernende in der Verantwortung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Begleitung und Coaching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Digitale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Tools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30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9EDC40-46BA-4264-BABA-B20F3A2E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6" y="1484784"/>
            <a:ext cx="8510754" cy="7011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574FE0-1E57-4454-B4E2-A7795C0FB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629" y="2492896"/>
            <a:ext cx="682811" cy="6828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6E68070-46B0-4F38-B99D-F1AEFCF4A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628" y="4103625"/>
            <a:ext cx="682811" cy="682811"/>
          </a:xfrm>
          <a:prstGeom prst="rect">
            <a:avLst/>
          </a:prstGeom>
        </p:spPr>
      </p:pic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79A5C0D-741C-4698-8DC7-C6625E02A9E8}"/>
              </a:ext>
            </a:extLst>
          </p:cNvPr>
          <p:cNvSpPr txBox="1">
            <a:spLocks/>
          </p:cNvSpPr>
          <p:nvPr/>
        </p:nvSpPr>
        <p:spPr>
          <a:xfrm>
            <a:off x="553460" y="1965032"/>
            <a:ext cx="8334900" cy="351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endParaRPr kumimoji="0" lang="de-CH" sz="825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Individualisierung &amp; Flexibilisierung der Ausbildung</a:t>
            </a: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Interessen und Stärken der Lernenden und Bedürfnisse der Lehrbetriebe: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Wahlpflichtbereiche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Optionen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Ausbildungsbegleitende Berufsmaturität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Persönliches Portfolio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Abgestimmtes Berufsfeld mit den Stufen EBA und EFZ </a:t>
            </a: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Symbol" pitchFamily="2" charset="2"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Umsetzungsinstrumente für die Praxis</a:t>
            </a: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Mindeststandards für alle 19 Ausbildungs- und Prüfungsbranchen 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Kompetenzentwicklung: Praxisaufträge und Kompetenzraster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itchFamily="2" charset="2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Kompetenzbeurteilung: Qualifikationsgespräch und Bildungsbericht, Erfahrungsnote </a:t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(Wegfall von ALS und PE)</a:t>
            </a:r>
          </a:p>
        </p:txBody>
      </p:sp>
    </p:spTree>
    <p:extLst>
      <p:ext uri="{BB962C8B-B14F-4D97-AF65-F5344CB8AC3E}">
        <p14:creationId xmlns:p14="http://schemas.microsoft.com/office/powerpoint/2010/main" val="60793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BE1B6D3-F5EC-49B5-BB4E-7C4F4FF6CD08}"/>
              </a:ext>
            </a:extLst>
          </p:cNvPr>
          <p:cNvSpPr txBox="1">
            <a:spLocks/>
          </p:cNvSpPr>
          <p:nvPr/>
        </p:nvSpPr>
        <p:spPr>
          <a:xfrm>
            <a:off x="539552" y="1556792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Betriebliche Ausbildung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A86201-E8D3-4CE1-88C4-370E9EDBF493}"/>
              </a:ext>
            </a:extLst>
          </p:cNvPr>
          <p:cNvSpPr/>
          <p:nvPr/>
        </p:nvSpPr>
        <p:spPr>
          <a:xfrm>
            <a:off x="557930" y="2080048"/>
            <a:ext cx="8334901" cy="1674000"/>
          </a:xfrm>
          <a:prstGeom prst="rect">
            <a:avLst/>
          </a:prstGeom>
          <a:solidFill>
            <a:srgbClr val="28465A"/>
          </a:solidFill>
          <a:ln w="12700" cap="flat" cmpd="sng" algn="ctr">
            <a:solidFill>
              <a:srgbClr val="28465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Beurteilung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C94BF2-524E-48AF-BFEE-ABA24DD3C9AA}"/>
              </a:ext>
            </a:extLst>
          </p:cNvPr>
          <p:cNvSpPr/>
          <p:nvPr/>
        </p:nvSpPr>
        <p:spPr>
          <a:xfrm>
            <a:off x="557930" y="3916048"/>
            <a:ext cx="8334901" cy="1674000"/>
          </a:xfrm>
          <a:prstGeom prst="rect">
            <a:avLst/>
          </a:prstGeom>
          <a:solidFill>
            <a:srgbClr val="9DBF17"/>
          </a:solidFill>
          <a:ln w="12700" cap="flat" cmpd="sng" algn="ctr">
            <a:solidFill>
              <a:srgbClr val="9DBF1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Entwicklung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F2A9CD-E64B-4BC9-94D6-767BF95B4E33}"/>
              </a:ext>
            </a:extLst>
          </p:cNvPr>
          <p:cNvSpPr/>
          <p:nvPr/>
        </p:nvSpPr>
        <p:spPr>
          <a:xfrm>
            <a:off x="647909" y="2342262"/>
            <a:ext cx="8125934" cy="6210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6684E6-EE3C-424D-BCC3-C2399ED11CDA}"/>
              </a:ext>
            </a:extLst>
          </p:cNvPr>
          <p:cNvSpPr/>
          <p:nvPr/>
        </p:nvSpPr>
        <p:spPr>
          <a:xfrm>
            <a:off x="647909" y="3048155"/>
            <a:ext cx="8125934" cy="6210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D14B75-A926-4EDC-9F2D-36DD21EAC77D}"/>
              </a:ext>
            </a:extLst>
          </p:cNvPr>
          <p:cNvSpPr/>
          <p:nvPr/>
        </p:nvSpPr>
        <p:spPr>
          <a:xfrm>
            <a:off x="647909" y="4178262"/>
            <a:ext cx="8125934" cy="6210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EF2E8A0-2EA8-4C07-A54E-C5AF9BD7AC26}"/>
              </a:ext>
            </a:extLst>
          </p:cNvPr>
          <p:cNvSpPr/>
          <p:nvPr/>
        </p:nvSpPr>
        <p:spPr>
          <a:xfrm>
            <a:off x="647909" y="4884155"/>
            <a:ext cx="8125934" cy="62100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0" cap="none" spc="0" normalizeH="0" baseline="0" noProof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40D756-FF46-48D7-A3D0-B302B19349E1}"/>
              </a:ext>
            </a:extLst>
          </p:cNvPr>
          <p:cNvSpPr txBox="1"/>
          <p:nvPr/>
        </p:nvSpPr>
        <p:spPr>
          <a:xfrm rot="16200000">
            <a:off x="262824" y="2568598"/>
            <a:ext cx="9728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675">
                <a:solidFill>
                  <a:srgbClr val="28465A"/>
                </a:solidFill>
                <a:latin typeface="Arial" panose="020B0604020202020204"/>
                <a:cs typeface="+mn-cs"/>
              </a:rPr>
              <a:t>Pro Semester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5E3932-564A-4895-8EB6-4C04B8617186}"/>
              </a:ext>
            </a:extLst>
          </p:cNvPr>
          <p:cNvSpPr txBox="1"/>
          <p:nvPr/>
        </p:nvSpPr>
        <p:spPr>
          <a:xfrm rot="16200000">
            <a:off x="262012" y="3260551"/>
            <a:ext cx="9728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675">
                <a:solidFill>
                  <a:srgbClr val="28465A"/>
                </a:solidFill>
                <a:latin typeface="Arial" panose="020B0604020202020204"/>
                <a:cs typeface="+mn-cs"/>
              </a:rPr>
              <a:t>Pro Semester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157F5BA-83BE-4A58-AB4A-71D5A7D09C10}"/>
              </a:ext>
            </a:extLst>
          </p:cNvPr>
          <p:cNvSpPr txBox="1"/>
          <p:nvPr/>
        </p:nvSpPr>
        <p:spPr>
          <a:xfrm rot="16200000">
            <a:off x="261199" y="4395430"/>
            <a:ext cx="9728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675">
                <a:solidFill>
                  <a:srgbClr val="28465A"/>
                </a:solidFill>
                <a:latin typeface="Arial" panose="020B0604020202020204"/>
                <a:cs typeface="+mn-cs"/>
              </a:rPr>
              <a:t>Pro Semester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74FB7FA-D995-456C-A9C7-443317EA81CE}"/>
              </a:ext>
            </a:extLst>
          </p:cNvPr>
          <p:cNvSpPr txBox="1"/>
          <p:nvPr/>
        </p:nvSpPr>
        <p:spPr>
          <a:xfrm rot="16200000">
            <a:off x="262825" y="5090397"/>
            <a:ext cx="97287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675">
                <a:solidFill>
                  <a:srgbClr val="28465A"/>
                </a:solidFill>
                <a:latin typeface="Arial" panose="020B0604020202020204"/>
                <a:cs typeface="+mn-cs"/>
              </a:rPr>
              <a:t>Laufend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A2AE2D-2960-4DE8-88A6-13FA91170437}"/>
              </a:ext>
            </a:extLst>
          </p:cNvPr>
          <p:cNvSpPr txBox="1"/>
          <p:nvPr/>
        </p:nvSpPr>
        <p:spPr>
          <a:xfrm rot="16200000">
            <a:off x="6881087" y="3725403"/>
            <a:ext cx="3470128" cy="219291"/>
          </a:xfrm>
          <a:prstGeom prst="rect">
            <a:avLst/>
          </a:prstGeom>
          <a:solidFill>
            <a:srgbClr val="00ADBA"/>
          </a:solidFill>
          <a:ln w="12700" cap="flat" cmpd="sng" algn="ctr">
            <a:solidFill>
              <a:srgbClr val="00ADBA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Online-Lerndokumentation führen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B3A0228-7D9A-4D83-914F-D09E50C1D0C1}"/>
              </a:ext>
            </a:extLst>
          </p:cNvPr>
          <p:cNvSpPr txBox="1"/>
          <p:nvPr/>
        </p:nvSpPr>
        <p:spPr>
          <a:xfrm rot="16200000">
            <a:off x="7490954" y="4650466"/>
            <a:ext cx="1620000" cy="219291"/>
          </a:xfrm>
          <a:prstGeom prst="rect">
            <a:avLst/>
          </a:prstGeom>
          <a:solidFill>
            <a:srgbClr val="00ADBA"/>
          </a:solidFill>
          <a:ln w="12700" cap="flat" cmpd="sng" algn="ctr">
            <a:solidFill>
              <a:srgbClr val="00ADBA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Ausbildung planen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3C00244-9EDB-4571-867C-E565382A6B1E}"/>
              </a:ext>
            </a:extLst>
          </p:cNvPr>
          <p:cNvSpPr/>
          <p:nvPr/>
        </p:nvSpPr>
        <p:spPr>
          <a:xfrm>
            <a:off x="1516768" y="3100586"/>
            <a:ext cx="1836000" cy="513000"/>
          </a:xfrm>
          <a:prstGeom prst="rect">
            <a:avLst/>
          </a:prstGeom>
          <a:solidFill>
            <a:srgbClr val="28465A"/>
          </a:solidFill>
          <a:ln w="12700" cap="flat" cmpd="sng" algn="ctr">
            <a:solidFill>
              <a:srgbClr val="28465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Qualifikationsgespräch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Grundlage für Erfahrungsnote und Zielvereinbarung fürs nächste Semester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D8B5A94-A702-4CA9-8388-A3ED36027426}"/>
              </a:ext>
            </a:extLst>
          </p:cNvPr>
          <p:cNvSpPr/>
          <p:nvPr/>
        </p:nvSpPr>
        <p:spPr>
          <a:xfrm>
            <a:off x="3671930" y="2404048"/>
            <a:ext cx="1836000" cy="513000"/>
          </a:xfrm>
          <a:prstGeom prst="rect">
            <a:avLst/>
          </a:prstGeom>
          <a:solidFill>
            <a:srgbClr val="28465A"/>
          </a:solidFill>
          <a:ln w="12700" cap="flat" cmpd="sng" algn="ctr">
            <a:solidFill>
              <a:srgbClr val="28465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2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Erfahrungsnote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Ergebnis aus Qualifikationsgesprächen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29BF4DF-C451-4954-A2C7-4F667233F2AB}"/>
              </a:ext>
            </a:extLst>
          </p:cNvPr>
          <p:cNvSpPr/>
          <p:nvPr/>
        </p:nvSpPr>
        <p:spPr>
          <a:xfrm>
            <a:off x="7947830" y="5329655"/>
            <a:ext cx="918000" cy="351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Ausbildungsplan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DF786AD-3349-47FE-87FD-840ABB80ECF0}"/>
              </a:ext>
            </a:extLst>
          </p:cNvPr>
          <p:cNvSpPr/>
          <p:nvPr/>
        </p:nvSpPr>
        <p:spPr>
          <a:xfrm>
            <a:off x="6066841" y="4938155"/>
            <a:ext cx="1836000" cy="513000"/>
          </a:xfrm>
          <a:prstGeom prst="rect">
            <a:avLst/>
          </a:prstGeom>
          <a:solidFill>
            <a:srgbClr val="9DBF17"/>
          </a:solidFill>
          <a:ln w="12700" cap="flat" cmpd="sng" algn="ctr">
            <a:solidFill>
              <a:srgbClr val="9DBF1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Auftragserteilung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CF33551-F1BF-4EEC-83A2-29C7D0FE27AD}"/>
              </a:ext>
            </a:extLst>
          </p:cNvPr>
          <p:cNvSpPr/>
          <p:nvPr/>
        </p:nvSpPr>
        <p:spPr>
          <a:xfrm>
            <a:off x="1516768" y="4232262"/>
            <a:ext cx="1836000" cy="513000"/>
          </a:xfrm>
          <a:prstGeom prst="rect">
            <a:avLst/>
          </a:prstGeom>
          <a:solidFill>
            <a:srgbClr val="9DBF17"/>
          </a:solidFill>
          <a:ln w="12700" cap="flat" cmpd="sng" algn="ctr">
            <a:solidFill>
              <a:srgbClr val="9DBF1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8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2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Selbst- und Fremdeinschätzung</a:t>
            </a: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 Kompetenzentwicklung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C2698B8-8E83-4A2B-8C4C-CA6656B3A2EE}"/>
              </a:ext>
            </a:extLst>
          </p:cNvPr>
          <p:cNvSpPr/>
          <p:nvPr/>
        </p:nvSpPr>
        <p:spPr>
          <a:xfrm>
            <a:off x="3792876" y="4936586"/>
            <a:ext cx="1836000" cy="513000"/>
          </a:xfrm>
          <a:prstGeom prst="rect">
            <a:avLst/>
          </a:prstGeom>
          <a:solidFill>
            <a:srgbClr val="9DBF17"/>
          </a:solidFill>
          <a:ln w="12700" cap="flat" cmpd="sng" algn="ctr">
            <a:solidFill>
              <a:srgbClr val="9DBF1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Umsetzung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01B6CB2-AB4A-4ECE-BC29-59B91CF38684}"/>
              </a:ext>
            </a:extLst>
          </p:cNvPr>
          <p:cNvSpPr/>
          <p:nvPr/>
        </p:nvSpPr>
        <p:spPr>
          <a:xfrm>
            <a:off x="1509505" y="4936586"/>
            <a:ext cx="1836000" cy="513000"/>
          </a:xfrm>
          <a:prstGeom prst="rect">
            <a:avLst/>
          </a:prstGeom>
          <a:solidFill>
            <a:srgbClr val="9DBF17"/>
          </a:solidFill>
          <a:ln w="12700" cap="flat" cmpd="sng" algn="ctr">
            <a:solidFill>
              <a:srgbClr val="9DBF1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Rückmeldung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7E179635-6435-4F95-B9A6-1CF25F73FAFC}"/>
              </a:ext>
            </a:extLst>
          </p:cNvPr>
          <p:cNvSpPr/>
          <p:nvPr/>
        </p:nvSpPr>
        <p:spPr>
          <a:xfrm>
            <a:off x="7150447" y="4744760"/>
            <a:ext cx="918000" cy="351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Praxisauftrag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D439ABCA-B6CC-4057-AE83-E773BB33A552}"/>
              </a:ext>
            </a:extLst>
          </p:cNvPr>
          <p:cNvSpPr/>
          <p:nvPr/>
        </p:nvSpPr>
        <p:spPr>
          <a:xfrm>
            <a:off x="2611285" y="4032149"/>
            <a:ext cx="958635" cy="351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Kompetenzraster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61BE0F32-F425-400E-B6A0-0E19EF6CFED2}"/>
              </a:ext>
            </a:extLst>
          </p:cNvPr>
          <p:cNvSpPr/>
          <p:nvPr/>
        </p:nvSpPr>
        <p:spPr>
          <a:xfrm>
            <a:off x="2434768" y="2578983"/>
            <a:ext cx="918000" cy="351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Bildungsbericht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6CF5DA65-F8AE-4498-AFA1-E13263E2C949}"/>
              </a:ext>
            </a:extLst>
          </p:cNvPr>
          <p:cNvSpPr/>
          <p:nvPr/>
        </p:nvSpPr>
        <p:spPr>
          <a:xfrm>
            <a:off x="1516768" y="2370204"/>
            <a:ext cx="918000" cy="351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Leitfaden Qualifikations-gespräch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ABD8FBD5-E9EF-4F19-9B42-8226C48E18FF}"/>
              </a:ext>
            </a:extLst>
          </p:cNvPr>
          <p:cNvSpPr/>
          <p:nvPr/>
        </p:nvSpPr>
        <p:spPr>
          <a:xfrm>
            <a:off x="5323325" y="2228548"/>
            <a:ext cx="918000" cy="351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Beurteilungs-instrumente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802FE9D1-312F-4A18-BA1B-2F80526AFE3E}"/>
              </a:ext>
            </a:extLst>
          </p:cNvPr>
          <p:cNvSpPr/>
          <p:nvPr/>
        </p:nvSpPr>
        <p:spPr>
          <a:xfrm>
            <a:off x="7947830" y="2358923"/>
            <a:ext cx="918000" cy="351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Persönliches Portfolio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3CFBA90-90FC-4A51-B2A9-49594B4745FA}"/>
              </a:ext>
            </a:extLst>
          </p:cNvPr>
          <p:cNvCxnSpPr/>
          <p:nvPr/>
        </p:nvCxnSpPr>
        <p:spPr>
          <a:xfrm flipH="1">
            <a:off x="5667993" y="5209975"/>
            <a:ext cx="351000" cy="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F4E37094-BB29-4049-AA48-8B926B26EDE1}"/>
              </a:ext>
            </a:extLst>
          </p:cNvPr>
          <p:cNvCxnSpPr/>
          <p:nvPr/>
        </p:nvCxnSpPr>
        <p:spPr>
          <a:xfrm flipH="1">
            <a:off x="3394422" y="5194655"/>
            <a:ext cx="351000" cy="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D33B94C9-9E20-4F03-A29B-8BF2E7ED949B}"/>
              </a:ext>
            </a:extLst>
          </p:cNvPr>
          <p:cNvCxnSpPr>
            <a:cxnSpLocks/>
          </p:cNvCxnSpPr>
          <p:nvPr/>
        </p:nvCxnSpPr>
        <p:spPr>
          <a:xfrm flipV="1">
            <a:off x="2427505" y="4760111"/>
            <a:ext cx="0" cy="16200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F5C021B7-6F5D-43D8-88BB-1AC46B6FA462}"/>
              </a:ext>
            </a:extLst>
          </p:cNvPr>
          <p:cNvCxnSpPr>
            <a:cxnSpLocks/>
          </p:cNvCxnSpPr>
          <p:nvPr/>
        </p:nvCxnSpPr>
        <p:spPr>
          <a:xfrm flipV="1">
            <a:off x="2427505" y="3634966"/>
            <a:ext cx="0" cy="54000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9531727-6DA2-4386-8769-E2A0985FE159}"/>
              </a:ext>
            </a:extLst>
          </p:cNvPr>
          <p:cNvCxnSpPr>
            <a:cxnSpLocks/>
          </p:cNvCxnSpPr>
          <p:nvPr/>
        </p:nvCxnSpPr>
        <p:spPr>
          <a:xfrm flipV="1">
            <a:off x="2434767" y="2578984"/>
            <a:ext cx="1237163" cy="565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556D3FA-F506-4CF0-995C-53CCEB580469}"/>
              </a:ext>
            </a:extLst>
          </p:cNvPr>
          <p:cNvCxnSpPr>
            <a:cxnSpLocks/>
          </p:cNvCxnSpPr>
          <p:nvPr/>
        </p:nvCxnSpPr>
        <p:spPr>
          <a:xfrm flipH="1">
            <a:off x="2427506" y="2566772"/>
            <a:ext cx="7262" cy="513000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4E821EAD-E9F8-42A1-B75F-FEBD9DC17497}"/>
              </a:ext>
            </a:extLst>
          </p:cNvPr>
          <p:cNvSpPr/>
          <p:nvPr/>
        </p:nvSpPr>
        <p:spPr>
          <a:xfrm>
            <a:off x="3871615" y="3744803"/>
            <a:ext cx="704405" cy="405000"/>
          </a:xfrm>
          <a:prstGeom prst="downArrow">
            <a:avLst/>
          </a:prstGeom>
          <a:solidFill>
            <a:srgbClr val="28465A"/>
          </a:solidFill>
          <a:ln w="12700" cap="flat" cmpd="sng" algn="ctr">
            <a:solidFill>
              <a:srgbClr val="28465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6611C6BD-FCEB-4D86-A9FE-A30992B66D46}"/>
              </a:ext>
            </a:extLst>
          </p:cNvPr>
          <p:cNvSpPr/>
          <p:nvPr/>
        </p:nvSpPr>
        <p:spPr>
          <a:xfrm rot="10800000">
            <a:off x="4574335" y="3507940"/>
            <a:ext cx="704405" cy="405000"/>
          </a:xfrm>
          <a:prstGeom prst="downArrow">
            <a:avLst/>
          </a:prstGeom>
          <a:solidFill>
            <a:srgbClr val="9DBF17"/>
          </a:solidFill>
          <a:ln w="12700" cap="flat" cmpd="sng" algn="ctr">
            <a:solidFill>
              <a:srgbClr val="9DBF1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7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18AB1F-A4E2-4A19-8137-6B77DA55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4" y="1993940"/>
            <a:ext cx="6987820" cy="445145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DDA47E9-9440-4769-9E95-81BF5E94988C}"/>
              </a:ext>
            </a:extLst>
          </p:cNvPr>
          <p:cNvSpPr txBox="1">
            <a:spLocks/>
          </p:cNvSpPr>
          <p:nvPr/>
        </p:nvSpPr>
        <p:spPr>
          <a:xfrm>
            <a:off x="523655" y="1494037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Betriebliche Ausbildungsübersicht   </a:t>
            </a: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(Beispiel der Branche D&amp;A)</a:t>
            </a:r>
          </a:p>
        </p:txBody>
      </p:sp>
    </p:spTree>
    <p:extLst>
      <p:ext uri="{BB962C8B-B14F-4D97-AF65-F5344CB8AC3E}">
        <p14:creationId xmlns:p14="http://schemas.microsoft.com/office/powerpoint/2010/main" val="3937194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FA85F618-F1D5-4B77-8138-6F432B598818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Praxisaufträge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50C3C240-2712-4A2D-8BC4-7DDEEC3798E9}"/>
              </a:ext>
            </a:extLst>
          </p:cNvPr>
          <p:cNvSpPr txBox="1">
            <a:spLocks/>
          </p:cNvSpPr>
          <p:nvPr/>
        </p:nvSpPr>
        <p:spPr>
          <a:xfrm>
            <a:off x="539552" y="2178024"/>
            <a:ext cx="4715141" cy="35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Zentrales Element zur Steuerung der Ausbildung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Berufsbildner/in gibt Anstoss für die Umsetzung der Praxisaufträge und gibt die Rahmenbedingungen vor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Lernende dokumentieren Vorgehen, Ergebnisse, Erkenntnisse in der Online-Lerndokumentation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48009A6-6132-4D81-89BF-52A48AF30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1"/>
          <a:stretch/>
        </p:blipFill>
        <p:spPr>
          <a:xfrm>
            <a:off x="5580112" y="1032735"/>
            <a:ext cx="3563888" cy="5276585"/>
          </a:xfrm>
          <a:prstGeom prst="rect">
            <a:avLst/>
          </a:prstGeom>
          <a:ln>
            <a:solidFill>
              <a:srgbClr val="00ADBA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B9C4CE-FB90-414F-B1C0-CCE51F396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34532"/>
            <a:ext cx="3839999" cy="2160000"/>
          </a:xfrm>
          <a:prstGeom prst="rect">
            <a:avLst/>
          </a:prstGeom>
          <a:ln>
            <a:solidFill>
              <a:srgbClr val="28465A"/>
            </a:solidFill>
          </a:ln>
        </p:spPr>
      </p:pic>
    </p:spTree>
    <p:extLst>
      <p:ext uri="{BB962C8B-B14F-4D97-AF65-F5344CB8AC3E}">
        <p14:creationId xmlns:p14="http://schemas.microsoft.com/office/powerpoint/2010/main" val="302310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F1A0EE9C-8D96-4915-855C-4AD5A6C55567}"/>
              </a:ext>
            </a:extLst>
          </p:cNvPr>
          <p:cNvSpPr txBox="1">
            <a:spLocks/>
          </p:cNvSpPr>
          <p:nvPr/>
        </p:nvSpPr>
        <p:spPr>
          <a:xfrm>
            <a:off x="611560" y="1556792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Kompetenzraster</a:t>
            </a:r>
            <a:endParaRPr kumimoji="0" lang="de-CH" sz="225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AC2265-0078-46AA-8367-36567C465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30"/>
          <a:stretch/>
        </p:blipFill>
        <p:spPr>
          <a:xfrm>
            <a:off x="5670001" y="857250"/>
            <a:ext cx="3473999" cy="5143500"/>
          </a:xfrm>
          <a:prstGeom prst="rect">
            <a:avLst/>
          </a:prstGeom>
          <a:ln>
            <a:solidFill>
              <a:srgbClr val="00ADBA"/>
            </a:solidFill>
          </a:ln>
        </p:spPr>
      </p:pic>
      <p:sp>
        <p:nvSpPr>
          <p:cNvPr id="7" name="Textplatzhalter 8">
            <a:extLst>
              <a:ext uri="{FF2B5EF4-FFF2-40B4-BE49-F238E27FC236}">
                <a16:creationId xmlns:a16="http://schemas.microsoft.com/office/drawing/2014/main" id="{B8B2A784-CA9B-40ED-87CA-A58847CC2C5D}"/>
              </a:ext>
            </a:extLst>
          </p:cNvPr>
          <p:cNvSpPr txBox="1">
            <a:spLocks/>
          </p:cNvSpPr>
          <p:nvPr/>
        </p:nvSpPr>
        <p:spPr>
          <a:xfrm>
            <a:off x="611560" y="2295264"/>
            <a:ext cx="4715141" cy="35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 Semester eine Selbst- und eine Fremdeinschätzung anhand von vorgegebenen Leitfragen und Kompetenzkriterien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Basierend auf den Praxisaufträgen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Ergebnisse fliessen in die Qualifikationsgespräche ein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FF3E98-4104-4525-AAC3-DBA9E2C77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3357232"/>
            <a:ext cx="3840000" cy="2160000"/>
          </a:xfrm>
          <a:prstGeom prst="rect">
            <a:avLst/>
          </a:prstGeom>
          <a:ln>
            <a:solidFill>
              <a:srgbClr val="28465A"/>
            </a:solidFill>
          </a:ln>
        </p:spPr>
      </p:pic>
    </p:spTree>
    <p:extLst>
      <p:ext uri="{BB962C8B-B14F-4D97-AF65-F5344CB8AC3E}">
        <p14:creationId xmlns:p14="http://schemas.microsoft.com/office/powerpoint/2010/main" val="170317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8F3F9698-3BC8-4B54-A41A-AEDECBCA27F4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Qualifikationsgespräch</a:t>
            </a:r>
            <a:endParaRPr kumimoji="0" lang="de-CH" sz="225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FF75DE5D-164C-49B2-BC92-FA5ABC34D36F}"/>
              </a:ext>
            </a:extLst>
          </p:cNvPr>
          <p:cNvSpPr txBox="1">
            <a:spLocks/>
          </p:cNvSpPr>
          <p:nvPr/>
        </p:nvSpPr>
        <p:spPr>
          <a:xfrm>
            <a:off x="539553" y="2204800"/>
            <a:ext cx="8334899" cy="35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 Semester ein Qualifikationsgespräch zur Beurteilung des Kompetenzstandes und der Leistungen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Fokus auf Stärken und Optimierungspotenzial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Ergebnisse werden im Bildungsbericht festgehalten und fliessen in die betriebliche Erfahrungsnote ein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F6BC29-9524-4109-9EC2-AA5042BA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40968"/>
            <a:ext cx="3840000" cy="2160000"/>
          </a:xfrm>
          <a:prstGeom prst="rect">
            <a:avLst/>
          </a:prstGeom>
          <a:ln>
            <a:solidFill>
              <a:srgbClr val="28465A"/>
            </a:solidFill>
          </a:ln>
        </p:spPr>
      </p:pic>
    </p:spTree>
    <p:extLst>
      <p:ext uri="{BB962C8B-B14F-4D97-AF65-F5344CB8AC3E}">
        <p14:creationId xmlns:p14="http://schemas.microsoft.com/office/powerpoint/2010/main" val="212621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75079" y="1844824"/>
            <a:ext cx="829126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sz="2800" b="1" dirty="0">
                <a:cs typeface="Arial" panose="020B0604020202020204" pitchFamily="34" charset="0"/>
              </a:rPr>
              <a:t>Informationsveranstaltung KV-Reform 2023</a:t>
            </a:r>
          </a:p>
          <a:p>
            <a:pPr marL="0" indent="0">
              <a:buNone/>
            </a:pPr>
            <a:endParaRPr lang="de-CH" sz="2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b="1" u="sng" dirty="0">
              <a:cs typeface="Arial" panose="020B0604020202020204" pitchFamily="34" charset="0"/>
            </a:endParaRP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Begrüssung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Informationen betrieblicher Teil 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Informationen Berufsfachschule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Informationen Amt für Berufsbildung, Mittel- und Hochschulen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Beantwortung von Fragen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Apéro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568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A8AE0547-D83D-420B-A78B-3C7A1A60F44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Bildungsbericht</a:t>
            </a:r>
            <a:endParaRPr kumimoji="0" lang="de-CH" sz="225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B133A6-B9BB-451A-B5F8-95779AE3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30" y="874274"/>
            <a:ext cx="3779571" cy="5126477"/>
          </a:xfrm>
          <a:prstGeom prst="rect">
            <a:avLst/>
          </a:prstGeom>
          <a:ln>
            <a:solidFill>
              <a:srgbClr val="28465A"/>
            </a:solidFill>
          </a:ln>
        </p:spPr>
      </p:pic>
      <p:sp>
        <p:nvSpPr>
          <p:cNvPr id="7" name="Textplatzhalter 8">
            <a:extLst>
              <a:ext uri="{FF2B5EF4-FFF2-40B4-BE49-F238E27FC236}">
                <a16:creationId xmlns:a16="http://schemas.microsoft.com/office/drawing/2014/main" id="{0DA7FF56-0B70-4C69-AA6D-23DC7584F2D0}"/>
              </a:ext>
            </a:extLst>
          </p:cNvPr>
          <p:cNvSpPr txBox="1">
            <a:spLocks/>
          </p:cNvSpPr>
          <p:nvPr/>
        </p:nvSpPr>
        <p:spPr>
          <a:xfrm>
            <a:off x="539552" y="2060784"/>
            <a:ext cx="4715141" cy="35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Zusammenfassung der Ergebnisse des halbjährigen Qualifikationsgesprächs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 auf Verlangen den kantonalen Behörden vorzuweisen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Vorlage wird zur Verfügung gestellt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EB396F-2C62-4816-BA03-F7422A78C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3125250"/>
            <a:ext cx="3840000" cy="2160000"/>
          </a:xfrm>
          <a:prstGeom prst="rect">
            <a:avLst/>
          </a:prstGeom>
          <a:solidFill>
            <a:srgbClr val="1E4124"/>
          </a:solidFill>
          <a:ln>
            <a:solidFill>
              <a:srgbClr val="28465A"/>
            </a:solidFill>
          </a:ln>
        </p:spPr>
      </p:pic>
    </p:spTree>
    <p:extLst>
      <p:ext uri="{BB962C8B-B14F-4D97-AF65-F5344CB8AC3E}">
        <p14:creationId xmlns:p14="http://schemas.microsoft.com/office/powerpoint/2010/main" val="1802958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Titel 7">
            <a:extLst>
              <a:ext uri="{FF2B5EF4-FFF2-40B4-BE49-F238E27FC236}">
                <a16:creationId xmlns:a16="http://schemas.microsoft.com/office/drawing/2014/main" id="{103D07A5-3829-4FEE-AC9E-AF0D4DC43862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Betriebliche Erfahrungsnote</a:t>
            </a:r>
            <a:endParaRPr kumimoji="0" lang="de-CH" sz="2250" b="1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BF9C8F0-AA25-4BE8-B424-9B4044F1EFA5}"/>
              </a:ext>
            </a:extLst>
          </p:cNvPr>
          <p:cNvSpPr txBox="1">
            <a:spLocks/>
          </p:cNvSpPr>
          <p:nvPr/>
        </p:nvSpPr>
        <p:spPr>
          <a:xfrm>
            <a:off x="540002" y="2079837"/>
            <a:ext cx="4715141" cy="2900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Wird pro Semester erteilt 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Leistung und Einsatz der Lernenden wird beurteilt 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Bewertungsraster wird zur Verfügung gestellt 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732ACF-1079-44EB-B916-6BB982A7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121553"/>
            <a:ext cx="3840000" cy="2160000"/>
          </a:xfrm>
          <a:prstGeom prst="rect">
            <a:avLst/>
          </a:prstGeom>
          <a:ln>
            <a:solidFill>
              <a:srgbClr val="28465A"/>
            </a:solidFill>
          </a:ln>
        </p:spPr>
      </p:pic>
      <p:pic>
        <p:nvPicPr>
          <p:cNvPr id="8" name="Grafik 4" descr="Ein Bild, das Tisch enthält.&#10;&#10;Beschreibung automatisch generiert.">
            <a:extLst>
              <a:ext uri="{FF2B5EF4-FFF2-40B4-BE49-F238E27FC236}">
                <a16:creationId xmlns:a16="http://schemas.microsoft.com/office/drawing/2014/main" id="{D48F2595-ECD2-447D-ACE3-191F5BFA09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59"/>
          <a:stretch/>
        </p:blipFill>
        <p:spPr>
          <a:xfrm>
            <a:off x="5366857" y="1184372"/>
            <a:ext cx="3777144" cy="3979553"/>
          </a:xfrm>
          <a:prstGeom prst="rect">
            <a:avLst/>
          </a:prstGeom>
          <a:ln>
            <a:solidFill>
              <a:srgbClr val="00ADBA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9D29A67-AE6E-4285-8B64-2725804773F6}"/>
              </a:ext>
            </a:extLst>
          </p:cNvPr>
          <p:cNvSpPr txBox="1"/>
          <p:nvPr/>
        </p:nvSpPr>
        <p:spPr>
          <a:xfrm>
            <a:off x="5300217" y="5281554"/>
            <a:ext cx="3461771" cy="3117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88" dirty="0">
                <a:solidFill>
                  <a:srgbClr val="28465A"/>
                </a:solidFill>
                <a:latin typeface="Arial" panose="020B0604020202020204"/>
                <a:cs typeface="Arial"/>
              </a:rPr>
              <a:t>Auszug branchenübergreifende Vorlage SKKAB – vollständige Vorlage </a:t>
            </a:r>
            <a:r>
              <a:rPr lang="de-DE" sz="788" dirty="0">
                <a:solidFill>
                  <a:srgbClr val="0070C0"/>
                </a:solidFill>
                <a:latin typeface="Arial" panose="020B0604020202020204"/>
                <a:ea typeface="+mn-lt"/>
                <a:cs typeface="Arial" panose="020B0604020202020204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Beurteilungsinstrumente ab 2023</a:t>
            </a:r>
            <a:r>
              <a:rPr lang="de-DE" sz="788" dirty="0">
                <a:solidFill>
                  <a:srgbClr val="0070C0"/>
                </a:solidFill>
                <a:latin typeface="Arial" panose="020B0604020202020204"/>
                <a:ea typeface="+mn-lt"/>
                <a:cs typeface="Arial" panose="020B0604020202020204"/>
              </a:rPr>
              <a:t> </a:t>
            </a:r>
            <a:endParaRPr lang="de-DE" sz="825" dirty="0">
              <a:solidFill>
                <a:srgbClr val="0070C0"/>
              </a:solidFill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58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3FA98E-8988-4EF9-B0CE-47C31D9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05264"/>
            <a:ext cx="737680" cy="64013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601FE7D7-1154-4112-8FAA-2A80E935BA79}"/>
              </a:ext>
            </a:extLst>
          </p:cNvPr>
          <p:cNvSpPr txBox="1">
            <a:spLocks/>
          </p:cNvSpPr>
          <p:nvPr/>
        </p:nvSpPr>
        <p:spPr>
          <a:xfrm>
            <a:off x="540001" y="1442158"/>
            <a:ext cx="83349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25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50" b="1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Digitale Arbeits- und Lernumgebungen</a:t>
            </a:r>
            <a:endParaRPr kumimoji="0" lang="de-CH" sz="225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7AFC698C-A8C2-401B-B7A7-C461476BF1AA}"/>
              </a:ext>
            </a:extLst>
          </p:cNvPr>
          <p:cNvSpPr txBox="1">
            <a:spLocks/>
          </p:cNvSpPr>
          <p:nvPr/>
        </p:nvSpPr>
        <p:spPr>
          <a:xfrm>
            <a:off x="540001" y="1996512"/>
            <a:ext cx="8237233" cy="3819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783" rtl="0" eaLnBrk="1" latinLnBrk="0" hangingPunct="1">
              <a:lnSpc>
                <a:spcPts val="1650"/>
              </a:lnSpc>
              <a:spcBef>
                <a:spcPts val="0"/>
              </a:spcBef>
              <a:buClr>
                <a:srgbClr val="28465A"/>
              </a:buClr>
              <a:buFont typeface="Symbol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99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993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990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987" indent="-134997" algn="l" defTabSz="685783" rtl="0" eaLnBrk="1" latinLnBrk="0" hangingPunct="1">
              <a:lnSpc>
                <a:spcPts val="1650"/>
              </a:lnSpc>
              <a:spcBef>
                <a:spcPts val="375"/>
              </a:spcBef>
              <a:buClr>
                <a:srgbClr val="28465A"/>
              </a:buClr>
              <a:buFont typeface="Symbol" pitchFamily="2" charset="2"/>
              <a:buChar char="-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Unterstützen Berufsbildner/innen in der Ausbildungsplanung sowie in den Phasen der Kompetenzentwicklung und</a:t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-beurteilung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Stellen sicher, dass alle zentralen Handlungskompetenzen in der Ausbildung abgedeckt werden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Unterstützen Lernende in der gezielten Kompetenzentwicklung und Selbsteinschätzung 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Vermitteln Grundlagenwissen und berufskundliche schulische Handlungsbausteine</a:t>
            </a: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Die Lernenden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284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führen während ihrer Ausbildung eine digitale Lerndokumentation, welche als persönliches Portfolio dient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14308" marR="0" lvl="0" indent="-214308" algn="l" defTabSz="685783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>
                <a:srgbClr val="28465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28465A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8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E55D44AA-0938-417A-8B82-8CDB6914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59" y="3574686"/>
            <a:ext cx="3131127" cy="20711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D29DDE-139E-45FF-A94E-5E8D022D7DE4}"/>
              </a:ext>
            </a:extLst>
          </p:cNvPr>
          <p:cNvSpPr txBox="1"/>
          <p:nvPr/>
        </p:nvSpPr>
        <p:spPr>
          <a:xfrm>
            <a:off x="1109760" y="5629000"/>
            <a:ext cx="3229511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dirty="0">
                <a:solidFill>
                  <a:srgbClr val="28465A"/>
                </a:solidFill>
                <a:latin typeface="Arial" panose="020B0604020202020204"/>
                <a:cs typeface="Arial"/>
              </a:rPr>
              <a:t>Beispiel Dashboard Arbeits- und Lerndokumentation BDS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A936D5-2209-477C-9D2D-40119F069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574685"/>
            <a:ext cx="3900637" cy="205431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78A6C07-6EA9-4416-AF01-0D18B9F97D09}"/>
              </a:ext>
            </a:extLst>
          </p:cNvPr>
          <p:cNvSpPr txBox="1"/>
          <p:nvPr/>
        </p:nvSpPr>
        <p:spPr>
          <a:xfrm>
            <a:off x="4658616" y="5633087"/>
            <a:ext cx="217669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750" dirty="0">
                <a:solidFill>
                  <a:srgbClr val="28465A"/>
                </a:solidFill>
                <a:latin typeface="Arial" panose="020B0604020202020204"/>
                <a:cs typeface="+mn-cs"/>
              </a:rPr>
              <a:t>Beispiel time2learn</a:t>
            </a:r>
          </a:p>
        </p:txBody>
      </p:sp>
    </p:spTree>
    <p:extLst>
      <p:ext uri="{BB962C8B-B14F-4D97-AF65-F5344CB8AC3E}">
        <p14:creationId xmlns:p14="http://schemas.microsoft.com/office/powerpoint/2010/main" val="365597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407329" cy="43448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67544" y="17728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cs typeface="Arial"/>
              </a:rPr>
              <a:t> 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482607" y="177281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cs typeface="Arial"/>
              </a:rPr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487326" y="1772816"/>
            <a:ext cx="80752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sz="2800" b="1" dirty="0">
                <a:cs typeface="Arial" panose="020B0604020202020204" pitchFamily="34" charset="0"/>
              </a:rPr>
              <a:t>Informationen Berufsfachschulen</a:t>
            </a:r>
          </a:p>
          <a:p>
            <a:pPr marL="0" indent="0">
              <a:buNone/>
            </a:pPr>
            <a:endParaRPr lang="de-CH" sz="2800" b="1" u="sng" dirty="0">
              <a:cs typeface="Arial" panose="020B0604020202020204" pitchFamily="34" charset="0"/>
            </a:endParaRPr>
          </a:p>
          <a:p>
            <a:pPr marL="0" indent="0">
              <a:spcBef>
                <a:spcPts val="480"/>
              </a:spcBef>
              <a:buNone/>
            </a:pPr>
            <a:r>
              <a:rPr lang="de-CH" dirty="0"/>
              <a:t>Christoph Henzmann, Rektor KBS Olten, Projektleiter Verkauf 2022+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CH" dirty="0"/>
              <a:t>Thomas Froidevaux, Rektor KBS Solothurn, Projektleiter KV 2023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CH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>
                <a:cs typeface="Arial" panose="020B0604020202020204" pitchFamily="34" charset="0"/>
              </a:rPr>
              <a:t>Schulische Ausprägungen im kaufmännischen Berufsfeld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>
                <a:cs typeface="Arial" panose="020B0604020202020204" pitchFamily="34" charset="0"/>
              </a:rPr>
              <a:t>Wahlpflichtbereiche und Optionen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>
                <a:cs typeface="Arial" panose="020B0604020202020204" pitchFamily="34" charset="0"/>
              </a:rPr>
              <a:t>Handlungskompetenzorientierter Unterricht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40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24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EF124AC-2A63-BC9C-4AED-EC1A0FE4F083}"/>
              </a:ext>
            </a:extLst>
          </p:cNvPr>
          <p:cNvSpPr txBox="1"/>
          <p:nvPr/>
        </p:nvSpPr>
        <p:spPr>
          <a:xfrm>
            <a:off x="660884" y="1545214"/>
            <a:ext cx="664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Grundbildungen im kaufmännischen Berufsfeld</a:t>
            </a:r>
            <a:endParaRPr lang="de-CH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7F14219-A97B-367A-D917-8F8AC24CE23D}"/>
              </a:ext>
            </a:extLst>
          </p:cNvPr>
          <p:cNvSpPr/>
          <p:nvPr/>
        </p:nvSpPr>
        <p:spPr>
          <a:xfrm>
            <a:off x="755576" y="2247026"/>
            <a:ext cx="2448272" cy="1445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Kauffrau / Kaufmann EBA</a:t>
            </a:r>
            <a:endParaRPr lang="de-CH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2-jährige Grundbildung</a:t>
            </a:r>
            <a:endParaRPr lang="de-CH" sz="1200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4E69E30-F32C-C42B-6F9E-9C73BD7E6A4B}"/>
              </a:ext>
            </a:extLst>
          </p:cNvPr>
          <p:cNvSpPr/>
          <p:nvPr/>
        </p:nvSpPr>
        <p:spPr>
          <a:xfrm>
            <a:off x="3444180" y="2247028"/>
            <a:ext cx="2207940" cy="14455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Kauffrau / Kaufmann EFZ</a:t>
            </a:r>
            <a:endParaRPr lang="de-CH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3-jährige Grundbildung</a:t>
            </a:r>
            <a:endParaRPr lang="de-CH" sz="1200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CC7BFB7-C50A-25CF-391A-9031BF9466F8}"/>
              </a:ext>
            </a:extLst>
          </p:cNvPr>
          <p:cNvSpPr/>
          <p:nvPr/>
        </p:nvSpPr>
        <p:spPr>
          <a:xfrm>
            <a:off x="5895330" y="2247026"/>
            <a:ext cx="2272580" cy="14455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Kauffrau / Kaufmann EFZ mit Berufsmatur</a:t>
            </a:r>
            <a:endParaRPr lang="de-CH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3-jährige Grundbildung</a:t>
            </a:r>
            <a:endParaRPr lang="de-CH" sz="1200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E1002D1-5918-01AE-6DBF-F332E37AC875}"/>
              </a:ext>
            </a:extLst>
          </p:cNvPr>
          <p:cNvSpPr/>
          <p:nvPr/>
        </p:nvSpPr>
        <p:spPr>
          <a:xfrm>
            <a:off x="755576" y="3905889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de-DE" sz="1600" dirty="0"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terricht: </a:t>
            </a:r>
            <a:r>
              <a:rPr lang="de-DE" sz="1600" b="1" dirty="0">
                <a:solidFill>
                  <a:srgbClr val="FF0000"/>
                </a:solidFill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600" dirty="0"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1 Tage</a:t>
            </a:r>
            <a:endParaRPr lang="de-CH" sz="1600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7F24158-99D9-86A8-0B51-DBF17C6C674E}"/>
              </a:ext>
            </a:extLst>
          </p:cNvPr>
          <p:cNvSpPr/>
          <p:nvPr/>
        </p:nvSpPr>
        <p:spPr>
          <a:xfrm>
            <a:off x="3444180" y="3905889"/>
            <a:ext cx="2207940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Unterricht 2/2/1 Tage</a:t>
            </a:r>
            <a:endParaRPr lang="de-CH" sz="1600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4F28157-8F67-9F93-D9A8-F9CD9F8F848F}"/>
              </a:ext>
            </a:extLst>
          </p:cNvPr>
          <p:cNvSpPr/>
          <p:nvPr/>
        </p:nvSpPr>
        <p:spPr>
          <a:xfrm>
            <a:off x="5892452" y="3905890"/>
            <a:ext cx="227258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Frutiger LT Com 55 Roman" panose="020B0503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Unterricht 2/2/2 Tage</a:t>
            </a:r>
            <a:endParaRPr lang="de-CH" sz="1600" dirty="0">
              <a:effectLst/>
              <a:latin typeface="Frutiger LT Com 55 Roman" panose="020B0503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407329" cy="43448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13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FCABCB-617D-4902-911D-CCE5FAA3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5D1CA-DFA8-41E9-848D-4EFC12C71240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7791448" cy="452596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8090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7476811" cy="452596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657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27</a:t>
            </a:fld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5DC958B-4D83-5B87-4B50-01879C6A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88988"/>
            <a:ext cx="7899802" cy="473825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AF26CCF-F451-AAE6-89D0-1241AD2EE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590" y="5457985"/>
            <a:ext cx="7048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6E2C8F-0F8E-752E-18C0-542C81EB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1" y="635634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4F05D7-E6F2-52E3-2127-EF666EF1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28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0B5A20-9B53-DC35-4715-91C0F6B5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11" y="5611305"/>
            <a:ext cx="704850" cy="60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CFC42C0-3777-6465-9988-EFCAC64F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56792"/>
            <a:ext cx="8147435" cy="32907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7FC9DA-0252-3FB5-5050-EC129A962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11" y="4636156"/>
            <a:ext cx="8176429" cy="8210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D8440D1-633F-B95C-61DB-2A13E56E8397}"/>
                  </a:ext>
                </a:extLst>
              </p14:cNvPr>
              <p14:cNvContentPartPr/>
              <p14:nvPr/>
            </p14:nvContentPartPr>
            <p14:xfrm>
              <a:off x="6000518" y="2047553"/>
              <a:ext cx="562320" cy="33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D8440D1-633F-B95C-61DB-2A13E56E83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6878" y="1939913"/>
                <a:ext cx="669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B5BF877-A05E-6BA8-22BC-8177E4B512A1}"/>
                  </a:ext>
                </a:extLst>
              </p14:cNvPr>
              <p14:cNvContentPartPr/>
              <p14:nvPr/>
            </p14:nvContentPartPr>
            <p14:xfrm>
              <a:off x="6286200" y="2066670"/>
              <a:ext cx="360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B5BF877-A05E-6BA8-22BC-8177E4B512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2200" y="195867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262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29</a:t>
            </a:fld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CB9F507-AAB7-F172-7B8B-9D058284D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178" b="36244"/>
          <a:stretch/>
        </p:blipFill>
        <p:spPr>
          <a:xfrm>
            <a:off x="660885" y="3047868"/>
            <a:ext cx="7822230" cy="244827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EF124AC-2A63-BC9C-4AED-EC1A0FE4F083}"/>
              </a:ext>
            </a:extLst>
          </p:cNvPr>
          <p:cNvSpPr txBox="1"/>
          <p:nvPr/>
        </p:nvSpPr>
        <p:spPr>
          <a:xfrm>
            <a:off x="660885" y="154521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Wahlpflichtbereiche statt Profile</a:t>
            </a:r>
            <a:endParaRPr lang="de-CH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2C1149-1201-7661-3B99-D2C79E0B453B}"/>
              </a:ext>
            </a:extLst>
          </p:cNvPr>
          <p:cNvSpPr txBox="1"/>
          <p:nvPr/>
        </p:nvSpPr>
        <p:spPr>
          <a:xfrm>
            <a:off x="641648" y="2088337"/>
            <a:ext cx="782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Die bisherigen schulischen Profile B (Basisbildung) und E (erweiterte Grundbildung) entfallen; Promotionen entfallen damit auch.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3A2802-8270-EE8C-EE4E-A5F5F1153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48" y="5805264"/>
            <a:ext cx="733425" cy="63817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349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467544" y="1988840"/>
            <a:ext cx="64624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sz="2800" b="1" dirty="0">
                <a:cs typeface="Arial" panose="020B0604020202020204" pitchFamily="34" charset="0"/>
              </a:rPr>
              <a:t>Begrüssung</a:t>
            </a:r>
          </a:p>
          <a:p>
            <a:pPr marL="0" indent="0">
              <a:spcBef>
                <a:spcPts val="576"/>
              </a:spcBef>
              <a:buNone/>
            </a:pPr>
            <a:endParaRPr lang="de-CH" sz="2000" b="1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cs typeface="Arial" panose="020B0604020202020204" pitchFamily="34" charset="0"/>
              </a:rPr>
              <a:t>Bernhard Beutler, kantonaler Projektleiter </a:t>
            </a:r>
          </a:p>
          <a:p>
            <a:pPr marL="0" indent="0">
              <a:buNone/>
            </a:pPr>
            <a:r>
              <a:rPr lang="de-CH" sz="2000" dirty="0">
                <a:cs typeface="Arial" panose="020B0604020202020204" pitchFamily="34" charset="0"/>
              </a:rPr>
              <a:t>«Verkauf 2022/KV-Reform 2023»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75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30</a:t>
            </a:fld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C9AA2C5-504C-59F5-CEDF-0D139F2B2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394" y="1600200"/>
            <a:ext cx="7933212" cy="4525963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471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31</a:t>
            </a:fld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F2E2128-8B8C-C3CC-F570-1DEA71530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2416" y="582467"/>
            <a:ext cx="4541568" cy="5693066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499090-9A0E-1151-A7F1-E0822FA12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934" y="2734120"/>
            <a:ext cx="1608168" cy="8265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D6886EB-1BFB-B734-FE89-807D9317B9EB}"/>
              </a:ext>
            </a:extLst>
          </p:cNvPr>
          <p:cNvSpPr txBox="1"/>
          <p:nvPr/>
        </p:nvSpPr>
        <p:spPr>
          <a:xfrm>
            <a:off x="4139952" y="616530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DFE189-CDDC-598F-D2BB-A495A6CFF1A9}"/>
              </a:ext>
            </a:extLst>
          </p:cNvPr>
          <p:cNvSpPr txBox="1"/>
          <p:nvPr/>
        </p:nvSpPr>
        <p:spPr>
          <a:xfrm>
            <a:off x="457200" y="1242795"/>
            <a:ext cx="382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Handlungskompetenz-orientierter Unterricht</a:t>
            </a:r>
            <a:endParaRPr lang="de-CH" sz="2400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A0CFDB-0A22-4F21-10AB-1C4763909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44804"/>
            <a:ext cx="3691693" cy="205094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8B18138-D4A0-8BB8-05D7-15755EBED05A}"/>
              </a:ext>
            </a:extLst>
          </p:cNvPr>
          <p:cNvSpPr txBox="1"/>
          <p:nvPr/>
        </p:nvSpPr>
        <p:spPr>
          <a:xfrm>
            <a:off x="457200" y="2278613"/>
            <a:ext cx="3167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  <a:cs typeface="Arial" panose="020B0604020202020204" pitchFamily="34" charset="0"/>
              </a:rPr>
              <a:t>Arbeitssituationen stehen</a:t>
            </a:r>
            <a:br>
              <a:rPr lang="de-CH" sz="18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de-CH" sz="1800" dirty="0">
                <a:solidFill>
                  <a:srgbClr val="FF0000"/>
                </a:solidFill>
                <a:cs typeface="Arial" panose="020B0604020202020204" pitchFamily="34" charset="0"/>
              </a:rPr>
              <a:t>im Zentrum 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1880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32</a:t>
            </a:fld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820F520-0BF6-85C5-A273-83599E6F0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893" y="2297358"/>
            <a:ext cx="7496175" cy="308293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A0B7C7-EA22-ABDA-3A6E-A32F5197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93" y="1241128"/>
            <a:ext cx="6696075" cy="914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B69355-A6EE-7D40-9130-47FE7CA19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51" y="4426505"/>
            <a:ext cx="676718" cy="2919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74BC055-ABDD-88FB-B258-DE5012451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30" y="4913576"/>
            <a:ext cx="676718" cy="2954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ED1920-1967-14E6-1A7F-EFD2E01943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50" y="3287726"/>
            <a:ext cx="676718" cy="28254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FC8AE28-753F-9AC6-0A88-42046CDEFA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50" y="3606734"/>
            <a:ext cx="676718" cy="28254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1964967-C2BF-756F-A338-FFE8581CC6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50" y="3925742"/>
            <a:ext cx="676718" cy="282547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309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20608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/>
                <a:ea typeface="+mj-ea"/>
                <a:cs typeface="+mj-cs"/>
              </a:rPr>
              <a:t>Informationen ABMH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/>
                <a:ea typeface="+mj-ea"/>
                <a:cs typeface="+mj-cs"/>
              </a:rPr>
              <a:t>Marianne Bläsi, Berufsinspektorin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/>
              <a:ea typeface="+mj-ea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/>
                <a:ea typeface="+mj-ea"/>
                <a:cs typeface="+mj-cs"/>
              </a:rPr>
              <a:t>Rekrutierung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/>
                <a:ea typeface="+mj-ea"/>
                <a:cs typeface="+mj-cs"/>
              </a:rPr>
              <a:t>Lehrvertrag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/>
                <a:ea typeface="+mj-ea"/>
                <a:cs typeface="+mj-cs"/>
              </a:rPr>
              <a:t>Qualifikationsverfahren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55 Roman"/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33</a:t>
            </a:fld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7414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59632" y="5949280"/>
            <a:ext cx="4608512" cy="40707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t>1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t>Im Rahmen der lehrbegleitenden Berufsmaturität wird der Wahlpflichtbereich a vermittelt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111" y="1340768"/>
            <a:ext cx="7327444" cy="452596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071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0576"/>
            <a:ext cx="7120377" cy="5389301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35</a:t>
            </a:fld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867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6"/>
            <a:ext cx="8073639" cy="468052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8624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473368" cy="48582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2CA2FDC-D416-4661-5307-D11FBCBA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390" y="5014845"/>
            <a:ext cx="1180530" cy="118053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6540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9193"/>
            <a:ext cx="8539695" cy="487063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1145B7-774B-74DD-E569-8F79E840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32" y="5709073"/>
            <a:ext cx="829839" cy="82983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188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6"/>
            <a:ext cx="7826414" cy="452596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DE89A6-E681-B428-9674-660C0A012ACC}"/>
              </a:ext>
            </a:extLst>
          </p:cNvPr>
          <p:cNvSpPr txBox="1"/>
          <p:nvPr/>
        </p:nvSpPr>
        <p:spPr>
          <a:xfrm>
            <a:off x="457200" y="2139895"/>
            <a:ext cx="4258816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gilt weiterhin die offizielle Vorlage des Kantons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-&gt; leer lassen (weil es keine Profile mehr gibt)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Fachrichtung und Schwerpunkt –&gt; Branche einsetzen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Wahlpflichtbereich und Optionen werden durch die Lehrvertragsparteien festgelegt. Sie werden nicht im Lehrvertrag festgehalten. Die Lehrbetriebe informieren die Berufsfachschule über die getroffene Wahl. </a:t>
            </a:r>
            <a:endParaRPr lang="de-CH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467544" y="1628800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b="1" dirty="0">
                <a:cs typeface="Arial" panose="020B0604020202020204" pitchFamily="34" charset="0"/>
              </a:rPr>
              <a:t>Projektorganisation im Kanton Solothurn</a:t>
            </a:r>
          </a:p>
          <a:p>
            <a:pPr marL="0" indent="0">
              <a:buNone/>
            </a:pPr>
            <a:endParaRPr lang="de-DE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cs typeface="Arial" panose="020B0604020202020204" pitchFamily="34" charset="0"/>
              </a:rPr>
              <a:t>Projektteam:</a:t>
            </a:r>
            <a:endParaRPr lang="de-DE" sz="20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Bernhard Beutler, kantonaler Projektleiter </a:t>
            </a:r>
          </a:p>
          <a:p>
            <a:r>
              <a:rPr lang="de-DE" sz="2000" dirty="0">
                <a:cs typeface="Arial" panose="020B0604020202020204" pitchFamily="34" charset="0"/>
              </a:rPr>
              <a:t>     - Liliane Buchmeier, ABMH</a:t>
            </a:r>
          </a:p>
          <a:p>
            <a:r>
              <a:rPr lang="de-DE" sz="2000" dirty="0">
                <a:cs typeface="Arial" panose="020B0604020202020204" pitchFamily="34" charset="0"/>
              </a:rPr>
              <a:t>     - Rudolf Zimmerli, ABMH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Christoph </a:t>
            </a:r>
            <a:r>
              <a:rPr lang="de-DE" sz="2000" dirty="0" err="1">
                <a:cs typeface="Arial" panose="020B0604020202020204" pitchFamily="34" charset="0"/>
              </a:rPr>
              <a:t>Henzmann</a:t>
            </a:r>
            <a:r>
              <a:rPr lang="de-DE" sz="2000" dirty="0">
                <a:cs typeface="Arial" panose="020B0604020202020204" pitchFamily="34" charset="0"/>
              </a:rPr>
              <a:t>, Rektor, KBS Olten/BBZ Olten</a:t>
            </a:r>
          </a:p>
          <a:p>
            <a:r>
              <a:rPr lang="de-DE" sz="2000" dirty="0">
                <a:cs typeface="Arial" panose="020B0604020202020204" pitchFamily="34" charset="0"/>
              </a:rPr>
              <a:t>     - Tamara Winkler und Barbara </a:t>
            </a:r>
            <a:r>
              <a:rPr lang="de-DE" sz="2000" dirty="0" err="1">
                <a:cs typeface="Arial" panose="020B0604020202020204" pitchFamily="34" charset="0"/>
              </a:rPr>
              <a:t>Liniger</a:t>
            </a:r>
            <a:r>
              <a:rPr lang="de-DE" sz="2000" dirty="0">
                <a:cs typeface="Arial" panose="020B0604020202020204" pitchFamily="34" charset="0"/>
              </a:rPr>
              <a:t>, BBZ Olten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Thomas </a:t>
            </a:r>
            <a:r>
              <a:rPr lang="de-DE" sz="2000" dirty="0" err="1">
                <a:cs typeface="Arial" panose="020B0604020202020204" pitchFamily="34" charset="0"/>
              </a:rPr>
              <a:t>Froidevaux</a:t>
            </a:r>
            <a:r>
              <a:rPr lang="de-DE" sz="2000" dirty="0">
                <a:cs typeface="Arial" panose="020B0604020202020204" pitchFamily="34" charset="0"/>
              </a:rPr>
              <a:t>, </a:t>
            </a:r>
          </a:p>
          <a:p>
            <a:r>
              <a:rPr lang="de-DE" sz="2000" dirty="0">
                <a:cs typeface="Arial" panose="020B0604020202020204" pitchFamily="34" charset="0"/>
              </a:rPr>
              <a:t>     Rektor, KBS Solothurn/BBZ Solothurn-Grenchen</a:t>
            </a:r>
          </a:p>
          <a:p>
            <a:r>
              <a:rPr lang="de-DE" sz="2000" dirty="0">
                <a:cs typeface="Arial" panose="020B0604020202020204" pitchFamily="34" charset="0"/>
              </a:rPr>
              <a:t>     - Dominik </a:t>
            </a:r>
            <a:r>
              <a:rPr lang="de-DE" sz="2000" dirty="0" err="1">
                <a:cs typeface="Arial" panose="020B0604020202020204" pitchFamily="34" charset="0"/>
              </a:rPr>
              <a:t>Galli</a:t>
            </a:r>
            <a:r>
              <a:rPr lang="de-DE" sz="2000" dirty="0">
                <a:cs typeface="Arial" panose="020B0604020202020204" pitchFamily="34" charset="0"/>
              </a:rPr>
              <a:t>, BBZ Solothurn-Grenchen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7859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FCABCB-617D-4902-911D-CCE5FAA3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5D1CA-DFA8-41E9-848D-4EFC12C71240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CH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7954110" cy="452596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9928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FCABCB-617D-4902-911D-CCE5FAA3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5D1CA-DFA8-41E9-848D-4EFC12C71240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85" y="1556792"/>
            <a:ext cx="7624405" cy="452596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6511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7805646" cy="452596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3498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58" y="1484784"/>
            <a:ext cx="7988557" cy="452596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7498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340768"/>
            <a:ext cx="6767629" cy="511473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3483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www.skkab.ch </a:t>
            </a:r>
          </a:p>
          <a:p>
            <a:pPr marL="0" indent="0">
              <a:buNone/>
            </a:pPr>
            <a:r>
              <a:rPr lang="de-CH" dirty="0"/>
              <a:t>Anforderungen an die Lernenden Anforderungen an die Ausbildungsplätze Bildungsplan Kauffrau/Kaufmann EFZ</a:t>
            </a: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26D06-D71D-463E-937C-F8E2D493400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utiger LT Com 55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utiger LT Com 55 Roman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4078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40" y="1772816"/>
            <a:ext cx="8280920" cy="3168352"/>
          </a:xfrm>
        </p:spPr>
        <p:txBody>
          <a:bodyPr/>
          <a:lstStyle/>
          <a:p>
            <a:pPr marL="0" indent="0">
              <a:buNone/>
            </a:pPr>
            <a:r>
              <a:rPr lang="de-CH" sz="2800" b="1" dirty="0">
                <a:latin typeface="+mj-lt"/>
              </a:rPr>
              <a:t>Beantwortung von Fragen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46</a:t>
            </a:fld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52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Client\D$\3D-People\3D-People\fan-1027188__eafe94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8" y="2835864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032362" cy="5159598"/>
          </a:xfrm>
        </p:spPr>
        <p:txBody>
          <a:bodyPr/>
          <a:lstStyle/>
          <a:p>
            <a:pPr marL="0" indent="0" algn="ctr">
              <a:buNone/>
            </a:pPr>
            <a:endParaRPr lang="de-CH" sz="2800" b="1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de-CH" sz="2800" b="1" dirty="0"/>
              <a:t>Danke für Ihren Einsatz zugunsten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de-CH" sz="2800" b="1" dirty="0"/>
              <a:t>einer fachlichen und qualitativ hochstehenden Berufsbildung</a:t>
            </a:r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BB26D06-D71D-463E-937C-F8E2D493400B}" type="slidenum">
              <a:rPr lang="de-CH" smtClean="0"/>
              <a:pPr>
                <a:defRPr/>
              </a:pPr>
              <a:t>47</a:t>
            </a:fld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81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95536" y="1700808"/>
            <a:ext cx="7848872" cy="309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b="1" dirty="0">
                <a:cs typeface="Arial" panose="020B0604020202020204" pitchFamily="34" charset="0"/>
              </a:rPr>
              <a:t>Projektorganisation im Kanton Solothurn</a:t>
            </a:r>
          </a:p>
          <a:p>
            <a:pPr marL="0" indent="0">
              <a:buNone/>
            </a:pPr>
            <a:endParaRPr lang="de-DE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480"/>
              </a:spcBef>
              <a:buNone/>
            </a:pPr>
            <a:r>
              <a:rPr lang="de-DE" sz="2000" b="1" dirty="0">
                <a:cs typeface="Arial" panose="020B0604020202020204" pitchFamily="34" charset="0"/>
              </a:rPr>
              <a:t>Projektausschuss:</a:t>
            </a:r>
          </a:p>
          <a:p>
            <a:pPr marL="34200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Stefan </a:t>
            </a:r>
            <a:r>
              <a:rPr lang="de-DE" sz="2000" dirty="0" err="1">
                <a:cs typeface="Arial" panose="020B0604020202020204" pitchFamily="34" charset="0"/>
              </a:rPr>
              <a:t>Ruchti</a:t>
            </a:r>
            <a:r>
              <a:rPr lang="de-DE" sz="2000" dirty="0">
                <a:cs typeface="Arial" panose="020B0604020202020204" pitchFamily="34" charset="0"/>
              </a:rPr>
              <a:t>, ABMH Amtsvorsteher</a:t>
            </a:r>
          </a:p>
          <a:p>
            <a:pPr marL="34200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Liliane Buchmeier, ABMH Leiterin Berufsfachschulen</a:t>
            </a:r>
          </a:p>
          <a:p>
            <a:pPr marL="34200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Georg Berger, BBZ Olten, Direktor</a:t>
            </a:r>
          </a:p>
          <a:p>
            <a:pPr marL="34200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Bernhard Beutler, BBZ Solothurn-Grenchen, Direktor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16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467544" y="1772816"/>
            <a:ext cx="806489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de-DE" sz="2800" b="1" dirty="0">
                <a:cs typeface="Arial" panose="020B0604020202020204" pitchFamily="34" charset="0"/>
              </a:rPr>
              <a:t>Projekt KV-Reform 2023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2800" b="1" dirty="0">
                <a:cs typeface="Arial" panose="020B0604020202020204" pitchFamily="34" charset="0"/>
              </a:rPr>
              <a:t>Grobplanung</a:t>
            </a:r>
          </a:p>
          <a:p>
            <a:pPr marL="0" indent="0">
              <a:buNone/>
            </a:pPr>
            <a:endParaRPr lang="de-DE" b="1" dirty="0">
              <a:cs typeface="Arial" panose="020B0604020202020204" pitchFamily="34" charset="0"/>
            </a:endParaRPr>
          </a:p>
          <a:p>
            <a:pPr marL="0" indent="0">
              <a:spcBef>
                <a:spcPts val="480"/>
              </a:spcBef>
              <a:buNone/>
            </a:pPr>
            <a:r>
              <a:rPr lang="de-DE" b="1" dirty="0">
                <a:cs typeface="Arial" panose="020B0604020202020204" pitchFamily="34" charset="0"/>
              </a:rPr>
              <a:t>Phase 1: Projektinitiierungsphase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b="1" dirty="0">
                <a:cs typeface="Arial" panose="020B0604020202020204" pitchFamily="34" charset="0"/>
              </a:rPr>
              <a:t>Phase 2: Sensibilisierung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b="1" dirty="0">
                <a:cs typeface="Arial" panose="020B0604020202020204" pitchFamily="34" charset="0"/>
              </a:rPr>
              <a:t>Phase 3: Organisationsaufbau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Teamleitungen installieren, Einsatzplanung Lehrpersonen planen, Einsatzplan Lehrpersonen umsetzen</a:t>
            </a:r>
          </a:p>
          <a:p>
            <a:pPr marL="285750" indent="-285750">
              <a:spcBef>
                <a:spcPts val="48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Stundenplanplanung für 2023 aufsetzen, </a:t>
            </a:r>
            <a:br>
              <a:rPr lang="de-DE" sz="2000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</a:rPr>
              <a:t>Raumkonzept definieren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971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467544" y="1700808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de-DE" sz="2800" b="1" dirty="0">
                <a:cs typeface="Arial" panose="020B0604020202020204" pitchFamily="34" charset="0"/>
              </a:rPr>
              <a:t>Projekt KV-Reform 2023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2800" b="1" dirty="0">
                <a:cs typeface="Arial" panose="020B0604020202020204" pitchFamily="34" charset="0"/>
              </a:rPr>
              <a:t>Grobplanung</a:t>
            </a:r>
          </a:p>
          <a:p>
            <a:pPr marL="0" indent="0">
              <a:spcBef>
                <a:spcPts val="480"/>
              </a:spcBef>
              <a:buNone/>
            </a:pPr>
            <a:endParaRPr lang="de-DE" b="1" dirty="0">
              <a:cs typeface="Arial" panose="020B0604020202020204" pitchFamily="34" charset="0"/>
            </a:endParaRPr>
          </a:p>
          <a:p>
            <a:pPr marL="0" indent="0">
              <a:spcBef>
                <a:spcPts val="480"/>
              </a:spcBef>
              <a:buNone/>
            </a:pPr>
            <a:r>
              <a:rPr lang="de-DE" sz="2000" b="1" dirty="0">
                <a:cs typeface="Arial" panose="020B0604020202020204" pitchFamily="34" charset="0"/>
              </a:rPr>
              <a:t>Phase 4: Weiterbildung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Weiterbildungsbedarf erheben und umsetzen</a:t>
            </a:r>
          </a:p>
          <a:p>
            <a:pPr marL="2857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individuelle Weiterbildungsplanung erstellen und umsetzen</a:t>
            </a:r>
          </a:p>
          <a:p>
            <a:pPr marL="285750" indent="-285750">
              <a:spcBef>
                <a:spcPts val="48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Weiterbildungen organisieren und umsetzen</a:t>
            </a:r>
          </a:p>
          <a:p>
            <a:pPr marL="0" indent="0">
              <a:spcBef>
                <a:spcPts val="480"/>
              </a:spcBef>
              <a:spcAft>
                <a:spcPts val="1000"/>
              </a:spcAft>
              <a:buNone/>
            </a:pPr>
            <a:r>
              <a:rPr lang="de-DE" sz="2000" b="1" dirty="0">
                <a:cs typeface="Arial" panose="020B0604020202020204" pitchFamily="34" charset="0"/>
              </a:rPr>
              <a:t>Phase 5: Lehr- und Lernarrangements entwickeln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2000" b="1" dirty="0">
                <a:cs typeface="Arial" panose="020B0604020202020204" pitchFamily="34" charset="0"/>
              </a:rPr>
              <a:t>Phase 6: Information Lehrbetriebe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290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467544" y="1390469"/>
            <a:ext cx="806489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de-DE" sz="2800" b="1" dirty="0">
                <a:cs typeface="Arial" panose="020B0604020202020204" pitchFamily="34" charset="0"/>
              </a:rPr>
              <a:t>Ziele der Veranstaltung</a:t>
            </a:r>
            <a:endParaRPr lang="de-DE" sz="2800" dirty="0">
              <a:cs typeface="Arial" panose="020B0604020202020204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Information: Betrieblicher Teil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Information: Schulischer Teil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Information: ABMH</a:t>
            </a:r>
          </a:p>
          <a:p>
            <a:pPr marL="0" indent="0">
              <a:buNone/>
            </a:pPr>
            <a:endParaRPr lang="de-DE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cs typeface="Arial" panose="020B0604020202020204" pitchFamily="34" charset="0"/>
              </a:rPr>
              <a:t>Hauptpunkte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EBA- und EFZ-Ausbildung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Handlungskompetenzorientierung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Fremdsprachen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Termine</a:t>
            </a:r>
          </a:p>
          <a:p>
            <a:pPr marL="0" lvl="1" indent="0">
              <a:buNone/>
            </a:pPr>
            <a:endParaRPr lang="de-DE" sz="2000" b="1" dirty="0"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de-DE" sz="2000" b="1" dirty="0">
                <a:cs typeface="Arial" panose="020B0604020202020204" pitchFamily="34" charset="0"/>
              </a:rPr>
              <a:t>Beantwortung von Fragen</a:t>
            </a:r>
          </a:p>
          <a:p>
            <a:pPr marL="0" indent="0">
              <a:buNone/>
            </a:pPr>
            <a:endParaRPr lang="de-DE" sz="2000" b="1" dirty="0"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582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ED96-8D72-4E7A-8B82-64CADAD667EF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539552" y="1813173"/>
            <a:ext cx="81472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800" b="1" dirty="0">
                <a:cs typeface="Arial" panose="020B0604020202020204" pitchFamily="34" charset="0"/>
              </a:rPr>
              <a:t>Informationen: Betrieblicher Teil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CH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000" dirty="0">
                <a:cs typeface="Arial" panose="020B0604020202020204" pitchFamily="34" charset="0"/>
              </a:rPr>
              <a:t>Priska Gasche, Geschäftsführerin IGKG</a:t>
            </a:r>
          </a:p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endParaRPr lang="de-CH" sz="2000" b="1" u="sng" dirty="0"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Was ist neu?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Zusammenarbeit der drei Lernorte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000" dirty="0">
                <a:cs typeface="Arial" panose="020B0604020202020204" pitchFamily="34" charset="0"/>
              </a:rPr>
              <a:t>Arbeiten mit dem betrieblichen Ausbildungsinstrumenten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08.09.2022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08436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olothurn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rbewirksam">
  <a:themeElements>
    <a:clrScheme name="Benutzerdefiniert 3">
      <a:dk1>
        <a:srgbClr val="28465A"/>
      </a:dk1>
      <a:lt1>
        <a:srgbClr val="FFFFFF"/>
      </a:lt1>
      <a:dk2>
        <a:srgbClr val="28465A"/>
      </a:dk2>
      <a:lt2>
        <a:srgbClr val="FFFFFF"/>
      </a:lt2>
      <a:accent1>
        <a:srgbClr val="00ADBA"/>
      </a:accent1>
      <a:accent2>
        <a:srgbClr val="1E4124"/>
      </a:accent2>
      <a:accent3>
        <a:srgbClr val="074349"/>
      </a:accent3>
      <a:accent4>
        <a:srgbClr val="00993A"/>
      </a:accent4>
      <a:accent5>
        <a:srgbClr val="9DBF17"/>
      </a:accent5>
      <a:accent6>
        <a:srgbClr val="2846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 (Folien)" id="{8B7FA33F-18C9-914A-9C71-962549E64CDC}" vid="{46205CE4-C780-AF43-B056-56EDC4F4B0BB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55F93B02530C459B34304EF7D0C86E" ma:contentTypeVersion="11" ma:contentTypeDescription="Ein neues Dokument erstellen." ma:contentTypeScope="" ma:versionID="a9b4dd5b9d346876b2ad85545d267edb">
  <xsd:schema xmlns:xsd="http://www.w3.org/2001/XMLSchema" xmlns:xs="http://www.w3.org/2001/XMLSchema" xmlns:p="http://schemas.microsoft.com/office/2006/metadata/properties" xmlns:ns2="af9632f7-b4fe-479b-8fe2-2e203bd606d9" xmlns:ns3="f3ed153e-bee3-4d60-a2ae-840a608161c0" targetNamespace="http://schemas.microsoft.com/office/2006/metadata/properties" ma:root="true" ma:fieldsID="f21e9ff3164cc423d77a12e2f03371a3" ns2:_="" ns3:_="">
    <xsd:import namespace="af9632f7-b4fe-479b-8fe2-2e203bd606d9"/>
    <xsd:import namespace="f3ed153e-bee3-4d60-a2ae-840a60816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632f7-b4fe-479b-8fe2-2e203bd60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3f1dd12d-6fe6-4514-ae34-ebd617e14a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d153e-bee3-4d60-a2ae-840a608161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b81242-6fae-43a9-a559-1f51e39986a1}" ma:internalName="TaxCatchAll" ma:showField="CatchAllData" ma:web="f3ed153e-bee3-4d60-a2ae-840a608161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9632f7-b4fe-479b-8fe2-2e203bd606d9">
      <Terms xmlns="http://schemas.microsoft.com/office/infopath/2007/PartnerControls"/>
    </lcf76f155ced4ddcb4097134ff3c332f>
    <TaxCatchAll xmlns="f3ed153e-bee3-4d60-a2ae-840a608161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311D72-0B70-440C-84D8-683D8772A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632f7-b4fe-479b-8fe2-2e203bd606d9"/>
    <ds:schemaRef ds:uri="f3ed153e-bee3-4d60-a2ae-840a608161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86AAE5-F0FB-44CE-8DF3-FEBD1FA3272E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3ed153e-bee3-4d60-a2ae-840a608161c0"/>
    <ds:schemaRef ds:uri="http://schemas.microsoft.com/office/infopath/2007/PartnerControls"/>
    <ds:schemaRef ds:uri="af9632f7-b4fe-479b-8fe2-2e203bd606d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B40491-77B9-4CB4-BD66-8AE34C777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1452</Words>
  <Application>Microsoft Office PowerPoint</Application>
  <PresentationFormat>Bildschirmpräsentation (4:3)</PresentationFormat>
  <Paragraphs>374</Paragraphs>
  <Slides>47</Slides>
  <Notes>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54" baseType="lpstr">
      <vt:lpstr>Arial</vt:lpstr>
      <vt:lpstr>Calibri</vt:lpstr>
      <vt:lpstr>Frutiger LT Com 55 Roman</vt:lpstr>
      <vt:lpstr>Symbol</vt:lpstr>
      <vt:lpstr>Times New Roman</vt:lpstr>
      <vt:lpstr>Larissa</vt:lpstr>
      <vt:lpstr>Werbewirksam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Einladung Projektauftrag  für Reformprojekte «Kaufleute 2022 und Verkauf 2022»</dc:title>
  <dc:creator>Grossenbacher Evelyne</dc:creator>
  <cp:lastModifiedBy>David-Hofer Jeannine</cp:lastModifiedBy>
  <cp:revision>382</cp:revision>
  <cp:lastPrinted>2022-09-07T11:07:08Z</cp:lastPrinted>
  <dcterms:created xsi:type="dcterms:W3CDTF">2021-03-17T12:19:01Z</dcterms:created>
  <dcterms:modified xsi:type="dcterms:W3CDTF">2022-09-13T05:54:52Z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ad0d50-9cbb-471c-bae7-38b20ec0f1f9_Enabled">
    <vt:lpwstr>true</vt:lpwstr>
  </property>
  <property fmtid="{D5CDD505-2E9C-101B-9397-08002B2CF9AE}" pid="3" name="MSIP_Label_4bad0d50-9cbb-471c-bae7-38b20ec0f1f9_SetDate">
    <vt:lpwstr>2022-04-06T08:39:31Z</vt:lpwstr>
  </property>
  <property fmtid="{D5CDD505-2E9C-101B-9397-08002B2CF9AE}" pid="4" name="MSIP_Label_4bad0d50-9cbb-471c-bae7-38b20ec0f1f9_Method">
    <vt:lpwstr>Standard</vt:lpwstr>
  </property>
  <property fmtid="{D5CDD505-2E9C-101B-9397-08002B2CF9AE}" pid="5" name="MSIP_Label_4bad0d50-9cbb-471c-bae7-38b20ec0f1f9_Name">
    <vt:lpwstr>Intern</vt:lpwstr>
  </property>
  <property fmtid="{D5CDD505-2E9C-101B-9397-08002B2CF9AE}" pid="6" name="MSIP_Label_4bad0d50-9cbb-471c-bae7-38b20ec0f1f9_SiteId">
    <vt:lpwstr>35aa8c5b-ac0a-4b15-9788-ff6dfa22901f</vt:lpwstr>
  </property>
  <property fmtid="{D5CDD505-2E9C-101B-9397-08002B2CF9AE}" pid="7" name="MSIP_Label_4bad0d50-9cbb-471c-bae7-38b20ec0f1f9_ActionId">
    <vt:lpwstr>e6157568-f272-4fec-b268-03208ccb464d</vt:lpwstr>
  </property>
  <property fmtid="{D5CDD505-2E9C-101B-9397-08002B2CF9AE}" pid="8" name="MSIP_Label_4bad0d50-9cbb-471c-bae7-38b20ec0f1f9_ContentBits">
    <vt:lpwstr>0</vt:lpwstr>
  </property>
  <property fmtid="{D5CDD505-2E9C-101B-9397-08002B2CF9AE}" pid="9" name="ContentTypeId">
    <vt:lpwstr>0x0101000655F93B02530C459B34304EF7D0C86E</vt:lpwstr>
  </property>
  <property fmtid="{D5CDD505-2E9C-101B-9397-08002B2CF9AE}" pid="10" name="MediaServiceImageTags">
    <vt:lpwstr/>
  </property>
</Properties>
</file>